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4"/>
  </p:notesMasterIdLst>
  <p:sldIdLst>
    <p:sldId id="315" r:id="rId2"/>
    <p:sldId id="306" r:id="rId3"/>
    <p:sldId id="299" r:id="rId4"/>
    <p:sldId id="300" r:id="rId5"/>
    <p:sldId id="270" r:id="rId6"/>
    <p:sldId id="310" r:id="rId7"/>
    <p:sldId id="264" r:id="rId8"/>
    <p:sldId id="268" r:id="rId9"/>
    <p:sldId id="256" r:id="rId10"/>
    <p:sldId id="265" r:id="rId11"/>
    <p:sldId id="257" r:id="rId12"/>
    <p:sldId id="267" r:id="rId13"/>
    <p:sldId id="260" r:id="rId14"/>
    <p:sldId id="318" r:id="rId15"/>
    <p:sldId id="316" r:id="rId16"/>
    <p:sldId id="323" r:id="rId17"/>
    <p:sldId id="308" r:id="rId18"/>
    <p:sldId id="263" r:id="rId19"/>
    <p:sldId id="304" r:id="rId20"/>
    <p:sldId id="273" r:id="rId21"/>
    <p:sldId id="298" r:id="rId22"/>
    <p:sldId id="274" r:id="rId23"/>
    <p:sldId id="281" r:id="rId24"/>
    <p:sldId id="328" r:id="rId25"/>
    <p:sldId id="282" r:id="rId26"/>
    <p:sldId id="322" r:id="rId27"/>
    <p:sldId id="297" r:id="rId28"/>
    <p:sldId id="321" r:id="rId29"/>
    <p:sldId id="329" r:id="rId30"/>
    <p:sldId id="295" r:id="rId31"/>
    <p:sldId id="261" r:id="rId32"/>
    <p:sldId id="283" r:id="rId33"/>
    <p:sldId id="320" r:id="rId34"/>
    <p:sldId id="327" r:id="rId35"/>
    <p:sldId id="312" r:id="rId36"/>
    <p:sldId id="301" r:id="rId37"/>
    <p:sldId id="302" r:id="rId38"/>
    <p:sldId id="303" r:id="rId39"/>
    <p:sldId id="326" r:id="rId40"/>
    <p:sldId id="324" r:id="rId41"/>
    <p:sldId id="319" r:id="rId42"/>
    <p:sldId id="325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FC7B8-69B9-4F32-A90D-B0C0E72687BA}" v="36" dt="2022-03-27T18:43:49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606EBA-361C-42AA-B522-A0A1DD6AB64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B8045B-5799-4FEB-A7B3-B4DA5C6ED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7733-5BE1-4FD6-9679-8E1AFDE3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22EF2-4E61-43F3-8590-4C389072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14E21-EBB1-4929-AA3E-7447D0BE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F4D9-FF55-4C0C-9B93-1BD0E3F02A48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2C78-320D-4497-B158-67660FC0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99C5-31D7-4904-89B2-A5D0E21C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660C-6E7C-42B7-8F7D-5A148C1F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2307F-AAC9-4B47-A9E1-29AB29C55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6E5E-5B57-473E-B6EB-8722985C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0FD-8E73-4221-97CA-FA4D401161E6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3D96-3718-4B64-8221-A9F548D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22A6E-1333-4372-9AD0-9FE2899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F91C4-33E7-492D-BE35-D265556DE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8CA14-3D51-42B3-8DC7-F81BDBFE6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A9E5E-4E4D-4EC7-96C0-4176E72D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398F-9B24-481D-BCAA-2A18A1A2AC6B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B4F1-AB25-4816-84FE-20CCEE1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16C8A-294B-4CFA-826C-E6939D0D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8E86-F08B-4301-A868-AD47D1F0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FA45-053A-4E7F-ADCC-9DEA826C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DDA4-96BF-4481-BA5E-9D337794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78F8-B2DA-4D10-9F3B-31E498B5B955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CBD34-EA96-49F9-93E1-F205BCA2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3583-5B39-4AE2-B8AB-724B974C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5BC1-87A0-41EA-99B9-247043DD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2BBF2-26AA-40CB-A156-8144B3B8B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E857-A6DB-4761-9867-6ACCC722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639D-DC04-46AA-B0D4-C8F9A8637C85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611E-CA01-486E-97DB-DE089ED5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7A797-1A0B-44AB-BCD0-613D80B6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9E73-3E52-487D-9A22-A547C1E3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3B99E-B101-4F92-AC78-D8B6E98B9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FD145-40CC-4F4A-9DE8-A2DF7EB42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B601D-E515-42AD-917E-B2E58301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F5F3-55EA-4832-A4B8-445BD11EB3C5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6ABF-DE21-4EBB-B51D-B995684F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BA783-A162-4953-B229-8E15B98A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7CE2-E8B3-4D9C-9D57-27735798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AD3E8-0D4A-4912-BC43-22C7C8D5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10709-3DFA-4A5D-9039-E242FC27D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D976-AE26-481E-AF7B-C55A89753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11A9C-2087-44C3-8317-83E88819D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2A4F-DACB-4F7C-A00E-97C235A9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1AC1-0E2F-45F7-B693-01E80B225EB8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7312B-BFD4-46A3-8EE8-8BFE9F44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FA3BB-3FC6-4162-BAC4-0F4B62F0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2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C63E-13D3-4DEC-BCF3-4EC52871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FD542-2701-4EA0-A5D9-35FCCD4D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A337-56F4-4C13-870C-3B423E65660B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521C-D24A-40A3-AF50-DD24F51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90C56-3637-4509-B879-425DE29B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818B1-D8D7-43F0-A230-5BA12867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E209-27EC-4829-9FCB-CF969D1C65B8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5E7FF-69E2-4E87-A104-3D37BFF5C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2063-89FC-46FC-BA1E-226C2078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D9D9-5DDD-4119-85AE-A622B0C5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B86D-4512-4D9A-8C7D-37421E6A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DBC1-C9E4-4700-9CD0-508089E0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D4BAE-D750-4A5D-ACE8-5A297D51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48EC-B4DD-48BB-B0F3-7594DF0F84AB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BD40B-42E0-4C01-8841-1A2003AE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47DCE-AE57-4E3C-8F5A-F200800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0220-45BA-438F-B9EC-FD267077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D5E2F-677B-4520-9FF5-06AF0352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4200C-4082-4CA7-A6C3-0C4060F50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5097-24AC-4EB7-8F4D-9C6B5B7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01A8-CD07-48E6-9C57-2EDC558CFDDC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AD8A1-5F34-4292-8922-0352A14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7655-8FE9-4003-95AA-A3A5C3DC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28F3D-8E26-40BE-A77B-C66EEA42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47B00-F9C7-4672-8003-0699307BC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F311-D5E5-4BFE-A401-D533DF9B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3F5F7-8D55-4B54-9FA8-DD5912F10ECC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1CF77-1935-4B46-BF2C-ABB351C76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4BFE-43F8-4891-974E-C36C4792A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007C-4114-4396-8496-8614E154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galditom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magalditom@gmail.co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4D41-29CB-423D-B4DF-95B1819A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CDC8-678F-4B82-BE85-235664C3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Thomas Magaldi, M.S., RPh, LMHC</a:t>
            </a:r>
          </a:p>
          <a:p>
            <a:r>
              <a:rPr lang="en-US" dirty="0">
                <a:hlinkClick r:id="rId2"/>
              </a:rPr>
              <a:t>magalditom@gmail.com</a:t>
            </a:r>
            <a:endParaRPr lang="en-US" dirty="0"/>
          </a:p>
          <a:p>
            <a:r>
              <a:rPr lang="en-US" dirty="0"/>
              <a:t>Cell: 516 965 1935</a:t>
            </a:r>
          </a:p>
          <a:p>
            <a:r>
              <a:rPr lang="en-US" dirty="0"/>
              <a:t>FAX: 516 416-4042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361AB-014F-4F84-9B27-FBC9C12C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DBCD0-9CF3-4C3A-8585-5185A24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825C-38FC-4C42-81E2-A14D6D494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of Pandemic</a:t>
            </a:r>
            <a:br>
              <a:rPr lang="en-US" dirty="0"/>
            </a:br>
            <a:r>
              <a:rPr lang="en-US" sz="3200" i="1" dirty="0"/>
              <a:t> New Terminologies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83D2-5343-4FAB-A86F-F6A7E93D7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 DOWN</a:t>
            </a:r>
          </a:p>
          <a:p>
            <a:r>
              <a:rPr lang="en-US" dirty="0"/>
              <a:t>Shelter in Place</a:t>
            </a:r>
          </a:p>
          <a:p>
            <a:r>
              <a:rPr lang="en-US" dirty="0"/>
              <a:t>Social Distance</a:t>
            </a:r>
          </a:p>
          <a:p>
            <a:r>
              <a:rPr lang="en-US" dirty="0"/>
              <a:t>Pause</a:t>
            </a:r>
          </a:p>
          <a:p>
            <a:r>
              <a:rPr lang="en-US" dirty="0"/>
              <a:t>New Norm</a:t>
            </a:r>
          </a:p>
          <a:p>
            <a:r>
              <a:rPr lang="en-US" dirty="0"/>
              <a:t>Super Spreader</a:t>
            </a:r>
          </a:p>
          <a:p>
            <a:r>
              <a:rPr lang="en-US" dirty="0"/>
              <a:t>MASK UP </a:t>
            </a:r>
          </a:p>
          <a:p>
            <a:r>
              <a:rPr lang="en-US" dirty="0"/>
              <a:t>TEST-TEST-TEST</a:t>
            </a:r>
          </a:p>
          <a:p>
            <a:r>
              <a:rPr lang="en-US" dirty="0"/>
              <a:t>Handwashing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7D9A6-FB0A-44FA-AEE9-02AA2082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BFD5C-B32B-4DF6-85B6-AEE4F7B3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8A03-2F5A-4B9B-8E2C-1633A673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Isolation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group of people standing on the side of a street&#10;&#10;Description automatically generated with low confidence">
            <a:extLst>
              <a:ext uri="{FF2B5EF4-FFF2-40B4-BE49-F238E27FC236}">
                <a16:creationId xmlns:a16="http://schemas.microsoft.com/office/drawing/2014/main" id="{115ABC4C-8694-4F39-AB3F-F5E7993B6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BD35F-C1D9-4926-96CF-A714A977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7F56B-9DD2-4F3F-874D-3DE2952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6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A988-0566-47D4-A11E-4F2C10D0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pandemic on the mental health of the general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C1BB-71F2-4376-B05B-F8413D34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  and feeling of the lost of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control = despair, depression and generalized anxiety with OCD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Reintegrating into a changed world and continue to change our life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loss of socialization, (no touching, social distances) and loss of identity (mask)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of the next pandemic and will we learn from the lessons of previous health crises or will history repeat itself 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freedom – panic attacks</a:t>
            </a:r>
          </a:p>
          <a:p>
            <a:pPr marL="0"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the worse-feeling of doom and hopelessness</a:t>
            </a:r>
          </a:p>
          <a:p>
            <a:pPr marL="0">
              <a:spcBef>
                <a:spcPts val="0"/>
              </a:spcBef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Coronaphobia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fear of contracting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or infecting others with it, especially family members.</a:t>
            </a:r>
          </a:p>
          <a:p>
            <a:pPr marL="0">
              <a:spcBef>
                <a:spcPts val="0"/>
              </a:spcBef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Coronaphobia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evolving into Hypochondria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fatigue:  wearing us down, a sense of "I've been dealing with the unknown for so long, it takes more and more energy to maintain that level of hyper-vigilance.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Overwhelmed-deep frustration, “No end in sight” (one variant after another, delta,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omnicrom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BA1, BA1)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Emotional, Psychological, and spiritual (close house of worships)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50830-2216-4A3B-A0D0-E9493A12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88A9-5393-4586-ABC0-68060D27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B64D-BAB5-42A2-BCFC-59C5FC00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Effects on Everyday life</a:t>
            </a:r>
            <a:endParaRPr lang="en-US" b="1" dirty="0"/>
          </a:p>
        </p:txBody>
      </p:sp>
      <p:pic>
        <p:nvPicPr>
          <p:cNvPr id="5" name="Content Placeholder 4" descr="A group of people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AA0E9D3F-6590-4545-93EF-5E87011E9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A8EB6-E1B2-40A0-B530-8DEB4483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3BF05-EB6B-48A3-A5E2-0B3848E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C74C-6EE2-44A9-86FD-B5BD6150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Reminder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2937D-690A-4747-BA9E-3236FC67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CC18E-EBE4-4B2C-A9F2-47854F8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0FE08D-D7A3-4DB2-9D25-320AC621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75694"/>
            <a:ext cx="579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0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5D68-C3FF-4388-9475-7993F459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FE8B-ACF1-4C48-A28E-B11C3744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CFEC0-2859-405E-A247-36541DCB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D3CBA-7B9F-41F7-B7F4-32EA1B78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0F5BB4B8-55F6-4FEB-9921-637DF6F68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7117"/>
            <a:ext cx="10136145" cy="66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568A-64A0-4E03-9AFC-A9D2F4E6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Usual stressors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F2B1-FC50-4FAE-A8E6-87F17F15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Pharmacists and Pharmacy technicians are under constant stress to perform at a high level and intense pace with no room for error. Attention to detail is a required skill for the pharmacy team because errors could lead to injury or potentially death. 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are behind the scenes that ensure life saving medications are available to the other health care providers when needed.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always required to be on the front-lines (Working from home is never an option, such as with storms,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/>
              <a:t>Pharmacy is the most accessible health care provider under constant pressure.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(Phones ringing, docusate Stat) 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We can become overwhelmed dealing with the demands of the other health care providers.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6CDAD-4D3E-4A65-A21D-5CC1D9E1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24F1-102F-4342-AA4C-41A54133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3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verworked pharmacy employee sleeping tired workplace Stock Footage Video  (100% Royalty-free) 27018406 | Shutterstock">
            <a:extLst>
              <a:ext uri="{FF2B5EF4-FFF2-40B4-BE49-F238E27FC236}">
                <a16:creationId xmlns:a16="http://schemas.microsoft.com/office/drawing/2014/main" id="{62CB622F-7699-47FE-9FE2-0FFF12DB5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43000"/>
            <a:ext cx="8667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81DC7-1E89-4EED-B0A9-157195238DF4}"/>
              </a:ext>
            </a:extLst>
          </p:cNvPr>
          <p:cNvSpPr txBox="1"/>
          <p:nvPr/>
        </p:nvSpPr>
        <p:spPr>
          <a:xfrm>
            <a:off x="1677881" y="466986"/>
            <a:ext cx="929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Effects of Pandemic on Mental Health of Pharmacist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290DBA-8CE1-47EB-AB5E-9557322E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3965E-7043-4D52-96F4-49086DBE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9A26-0509-4EA8-9681-D8F4C367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Impact on Pharmacy’s Scope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9D30-AEA9-4C5F-81BA-EE02C573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668000" cy="3982403"/>
          </a:xfrm>
        </p:spPr>
        <p:txBody>
          <a:bodyPr>
            <a:normAutofit fontScale="925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demanding expectations during covid: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of Pharmacy Role-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critical care to an increase  numbers of ICU beds and expansion of units.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-shortages, increased need, staff physically or mentally worn out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 changes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sterile compounding, lack in (PPE) conservative strategies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changes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safety ,infection control concerns , contact precautions , Lack of time for precepting and monitoring  new staff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FFE5D-A9E1-488C-B653-BE4B545A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6A53E-0E36-49BA-933D-D0043F8E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46CF-C0A9-44D6-A6BE-B25C667A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Impact on Pharmacy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2B51-EA8A-4DCC-B01F-112FD5BD2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5. Medication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</a:p>
          <a:p>
            <a:pPr marL="0" indent="0">
              <a:buNone/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Medication use Challenges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 label use-required guidelines and P/P  investigational use and orphan drug status, i.e. reducing the use of nebulized treatments in electronic health record (POE)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 Shortages-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albuterol inhalers, sedatives and anesthetic agents, neuromuscular blockers, corticosteroids, cardiovascular agents, investigational agents, (miracle drug of the week)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Inventory -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great expense to budget which had much uncertainty especially if the medication proved ineffective or fell out of favor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36A26-7F8F-4B59-B191-72CB8495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10D5B-479C-44D8-A714-DC47121A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0B3A40-5889-49E1-A74D-A3629660F1A9}"/>
              </a:ext>
            </a:extLst>
          </p:cNvPr>
          <p:cNvSpPr txBox="1"/>
          <p:nvPr/>
        </p:nvSpPr>
        <p:spPr>
          <a:xfrm>
            <a:off x="1297858" y="1229033"/>
            <a:ext cx="97634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Neither the planner(s) or presenter,</a:t>
            </a:r>
            <a:r>
              <a:rPr lang="en-US" sz="5400" dirty="0">
                <a:solidFill>
                  <a:prstClr val="black"/>
                </a:solidFill>
                <a:latin typeface="Calibri"/>
              </a:rPr>
              <a:t> Thomas Magaldi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any real or perceived vested interest that relate to this presentation that needs to be disclosed.</a:t>
            </a:r>
            <a:endParaRPr lang="en-US" sz="5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9BBE5E-3930-4DA3-A2CE-FF214775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9D5CE-F6F6-4F09-9E20-5A5ADDCB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6ACF-786B-4DE3-B5B6-8DCCFE46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Impact on Pharmacy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1C98-C371-4115-A0DC-F23C3A1D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6" y="161859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pandemic changed the dynamics of this relationship!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demands were out of the ordinary stressors (turned up the heat)</a:t>
            </a:r>
          </a:p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demonstrating an unwavering commitment to serving patients throughout the COVID-19 pandemic, many pharmacists, pharmacy residents, student pharmacists, and pharmacy technicians are experiencing alarming rates of occupational burnout and stress”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demands caused an elevation of levels of stress,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fatigue, anxiety, depression (sometimes substance abuse)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other symptoms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from the unusual circumstances.   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Exhaustion and feeling of depletion with little opportunity or time for self-care especially with lock downs, sheltered in place, pauses, etc. 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90E53-E5AC-474A-A37A-E1FC7F4A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6109C-CE6B-4D4F-A916-41010229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2042-2D5A-422E-BEF3-BD46A6F8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Impact on the Pharmacy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1A84-E60A-4C46-8FED-8349E615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49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toll of stress was also related to that it wasn’t over quickly, it just kept going with no end or solution in sight, and it eventually wore us down.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our own constant concerns for our health and family’s health despite having to go to our jobs.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of defeat and hopelessness,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,“We’re supposed to be the heroes (In Old California).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False assumptions that we can handle this (colleagues in denial-not real)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constant bombarding of the media of the hopelessness.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overwhelmed from the constant fear, worry, uncertainty and vigilance of being at risk should have made us to ask/comprehend that we need help. (Did you). </a:t>
            </a: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ADE1C-CE2C-4A4B-9213-08DFBC3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85AA1-AC33-4E7C-9918-7A90004E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4BE7-2BDE-4EBC-9909-F53807B0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steps toward recovery: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care!!!...awareness of feelings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A92D-9AC6-4367-ADF7-069A984F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long-term impact of COVID-19 on mental health and well-being is likely to take months before it becomes fully apparent</a:t>
            </a: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because conditions related to the coronavirus were (and to a certain degree still are) in a constant state of flux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Therefore, it is imperative that Healthcare providers, including pharmacist and pharmacy technicians be made aware of potential issues with their mental well-being and feelings.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Seek professional help for self-care with no fear of guilt or repercussions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230A3-B406-435E-8654-1E188BDD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1786B-E4D3-40BD-9FE9-6FAAB220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8AD2-2FF8-4FFE-842C-DFAB7A7F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Coping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DB7A-BC74-4FEB-9497-51B989058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Care: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meditation, sleep, diet, spirituality,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other options within our limitations like doing 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 activities walk, exercise, sports, hobbies, read,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POA: awareness/preparation to ground self (know what you’re walking into-visualize it before hand and recognize your realistic role in the situation 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Changed the channel –more to life than CNN or Fox news</a:t>
            </a:r>
          </a:p>
          <a:p>
            <a:pPr marL="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with others, have patience and a general level of respect for others and each other feelings</a:t>
            </a:r>
            <a:r>
              <a:rPr lang="en-US" dirty="0"/>
              <a:t> (Cooperation/collaboration with team)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what is in your  control, especially when the situation seems out of control. </a:t>
            </a:r>
          </a:p>
          <a:p>
            <a:pPr marL="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A91EE-E9C8-4CB4-9233-DA7EA49C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4B5F2-4F74-4A2A-AC99-298BD959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3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97E3-6941-44D3-9692-7E99F04C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 </a:t>
            </a:r>
            <a:r>
              <a:rPr lang="en-US" dirty="0" err="1"/>
              <a:t>Racing..Dragging</a:t>
            </a:r>
            <a:r>
              <a:rPr lang="en-US" dirty="0"/>
              <a:t> my…….</a:t>
            </a:r>
          </a:p>
        </p:txBody>
      </p:sp>
      <p:pic>
        <p:nvPicPr>
          <p:cNvPr id="7" name="Content Placeholder 6" descr="A person standing on a grass field with a rainbow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102A9A6-0CB7-4EE7-AB52-6CD07F762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69294"/>
            <a:ext cx="2133600" cy="4064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E67C2-CE6A-4449-8698-B759B618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FFA25-9FE8-43BA-9A3C-E55FA406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A206-046F-4FAF-8245-C33AC8F8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2685-456A-4C9B-8C1C-6779ABEF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Empowerment (handle what we need to do with what we have)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how resilient you are even as hard as it has been. We have gotten through it, or at least to this point (</a:t>
            </a:r>
            <a:r>
              <a:rPr lang="en-US" dirty="0"/>
              <a:t>Been there/ done that), </a:t>
            </a:r>
            <a:r>
              <a:rPr lang="en-US" dirty="0" err="1"/>
              <a:t>ie</a:t>
            </a:r>
            <a:r>
              <a:rPr lang="en-US" dirty="0"/>
              <a:t> “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can’t take one more thing, and then there is one more things and people keep on going”</a:t>
            </a:r>
          </a:p>
          <a:p>
            <a:r>
              <a:rPr lang="en-US" dirty="0"/>
              <a:t>How can we make it better (based on past resources/tools/reference points /accomplishments from our past and present)</a:t>
            </a:r>
          </a:p>
          <a:p>
            <a:r>
              <a:rPr lang="en-US" dirty="0"/>
              <a:t>Push through and out of our comfort zone (Fight, Flight or Frozen)</a:t>
            </a:r>
          </a:p>
          <a:p>
            <a:r>
              <a:rPr lang="en-US" dirty="0"/>
              <a:t>Who do you work for (SELF) Believe in self: we determine the definition of the white coat/profession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F5726-FC31-4CF2-B86B-44EBE2E6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D6141-78A7-4C28-922A-24B8ADF4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75E-C1EE-4619-8B32-F97C5317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85E2F-BB01-48C1-A5F1-205D26A8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12B75-ABCB-4FC0-841A-D14C8AB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26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8ED46B3-31A9-4454-A2A8-1DE3861D8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6" y="1825625"/>
            <a:ext cx="6085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9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C03A-DC79-4998-AB9F-BA449A31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D99A-B138-4640-BCBA-96E3ACDB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 self for small accomplishments-celebrate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without expectations.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the light/recognize your gifts and talents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door closes look for the open window</a:t>
            </a: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daily activities as routines rather than as</a:t>
            </a: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task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Relationships-support </a:t>
            </a:r>
            <a:r>
              <a:rPr lang="en-U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networks (can’t do it alone): reach out and touch someone with social media  a text, a letter, email, Instagram, </a:t>
            </a:r>
            <a:r>
              <a:rPr lang="en-US" sz="5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our perspectives. The art of refocusing gives us ultimate power.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D299C-DFEF-4515-AB36-BD46AA23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C794-7DB0-4A3B-A7A1-32FF8D2A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4F62-A6F6-4017-B29B-36F76C46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238A5-A3F3-4DE1-94A0-D22A9305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38BD4-0798-467B-81CE-662F41EA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Duct Tape, Item Number 1403117">
            <a:extLst>
              <a:ext uri="{FF2B5EF4-FFF2-40B4-BE49-F238E27FC236}">
                <a16:creationId xmlns:a16="http://schemas.microsoft.com/office/drawing/2014/main" id="{444FEBD5-9A62-4931-97A8-427EFA22A0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32" y="2300140"/>
            <a:ext cx="4431572" cy="22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90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EB3A-1D89-4018-9C0D-506FB88D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50E36-9FCB-4169-8250-94BFF7B6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 a purpose “</a:t>
            </a:r>
            <a:r>
              <a:rPr lang="en-US" sz="2800" i="1" dirty="0"/>
              <a:t>You can handle any </a:t>
            </a:r>
            <a:r>
              <a:rPr lang="en-US" sz="2800" b="1" i="1" dirty="0"/>
              <a:t>How</a:t>
            </a:r>
            <a:r>
              <a:rPr lang="en-US" sz="2800" i="1" dirty="0"/>
              <a:t> ( create </a:t>
            </a:r>
            <a:r>
              <a:rPr lang="en-US" sz="2800" i="1" dirty="0" err="1"/>
              <a:t>goals,etc</a:t>
            </a:r>
            <a:r>
              <a:rPr lang="en-US" sz="2800" i="1" dirty="0"/>
              <a:t>) as long as you have a</a:t>
            </a:r>
            <a:r>
              <a:rPr lang="en-US" sz="2800" b="1" i="1" dirty="0"/>
              <a:t> why</a:t>
            </a:r>
            <a:r>
              <a:rPr lang="en-US" sz="2800" i="1" dirty="0"/>
              <a:t> (Purpose)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Dreams (not fantasy)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Re-invent oneself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rid of regrets-turn the corner</a:t>
            </a:r>
          </a:p>
          <a:p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Mary Shelley’s -Frankenstein 1818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1816, the year without a summer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Eruption of Mount Tambora)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productive through action</a:t>
            </a:r>
          </a:p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C5DE0-3C75-4F78-8207-7674626F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FC9F3-8637-46F2-89DB-FA670404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7DA6-4B1D-46CA-9646-8B4E86EF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365125"/>
            <a:ext cx="11041626" cy="1325563"/>
          </a:xfrm>
        </p:spPr>
        <p:txBody>
          <a:bodyPr/>
          <a:lstStyle/>
          <a:p>
            <a:r>
              <a:rPr lang="en-US" dirty="0"/>
              <a:t>Objectives for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F612-A1BA-4332-9F11-0B0BE047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Identify 3  Symptoms of Burnout. </a:t>
            </a:r>
          </a:p>
          <a:p>
            <a:pPr marL="514350" indent="-514350">
              <a:buAutoNum type="arabicPeriod" startAt="2"/>
            </a:pPr>
            <a:r>
              <a:rPr lang="en-US" dirty="0"/>
              <a:t>Describe 3 ways the Pandemic negatively impacted Pharmacy practice. </a:t>
            </a:r>
          </a:p>
          <a:p>
            <a:pPr marL="514350" indent="-514350">
              <a:buAutoNum type="arabicPeriod" startAt="2"/>
            </a:pPr>
            <a:r>
              <a:rPr lang="en-US" dirty="0"/>
              <a:t>Discuss the effects of the pandemic on Mental Health of the Pharmacist </a:t>
            </a:r>
          </a:p>
          <a:p>
            <a:pPr marL="0" indent="0">
              <a:buNone/>
            </a:pPr>
            <a:r>
              <a:rPr lang="en-US" dirty="0"/>
              <a:t>4.   Explain 3 wellness  practices that could aid in the recovery of mental health .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BD72A-D571-401A-A849-399491B6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CC56B-50A5-4FF1-A669-CC103D67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6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7EA4-7EEF-4E2C-AB42-9015709D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Action: contribution of Pharmacists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37DD6-FB0C-4E13-8155-3C9CA795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Impact of vaccine: Wow, I can’t believe I am here doing this! How can I be holding an authorized vaccine less than a year after the start of the pandemics? Wow, what an opportunity to highlight the important responsibility of pharmacy!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VACCINATION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opportunity for us to be recognized as an important contributor to the solution. Important responsibility we have in healthcare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Education/Information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—continue to provide information to the public regarding the accurate and science-based evidence on the vaccines and its effect. People trust us!!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Dispense-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PO/IV monoclonal antibodies medications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825640-B784-4DB5-B047-B2335EF4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B8FAB-FBF7-4D43-B902-B8E21A1A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7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7167-0FF9-4739-BA5D-D321799E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within our control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floor, indoor, person&#10;&#10;Description automatically generated">
            <a:extLst>
              <a:ext uri="{FF2B5EF4-FFF2-40B4-BE49-F238E27FC236}">
                <a16:creationId xmlns:a16="http://schemas.microsoft.com/office/drawing/2014/main" id="{37A76135-C9DE-4382-8787-E0FEA585B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29694"/>
            <a:ext cx="4876800" cy="27432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3FAB4-3681-4B70-8303-F129C7EC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49BFF-9F68-454B-AB5C-22025320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84CB-2A6E-45B5-99A8-E27D3E57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 survey: Regrets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5D8F-CDEB-416B-A651-3D20A5646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of what other people thought of me/expected of 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in the moment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Worrying about things I could not control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having or following their dreams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CB05-3B42-4CB0-87ED-CAE8EBA5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DBEF4-F082-4941-8492-7800FC2F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7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AAA5-3941-47CC-8D88-1B3132C1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Choices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79146-EFE4-43C5-B5A8-605E5E7C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EBC5A-96F7-450F-B5BA-3DEEB000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409924-1036-4755-87D6-7B3DE1C16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74" y="1825625"/>
            <a:ext cx="65514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67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BF92-DA1D-477B-B221-DF50A44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feel it’s the end of the </a:t>
            </a:r>
            <a:r>
              <a:rPr lang="en-US" dirty="0" err="1"/>
              <a:t>world..it</a:t>
            </a:r>
            <a:r>
              <a:rPr lang="en-US" dirty="0"/>
              <a:t> is!!!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B586E-6049-4130-9198-9D0FC398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98D0C-ACEE-4E5B-B135-26D0BB2B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321092-EA11-41FD-BA50-9EB6E2096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79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BDFD-18E1-4F1C-8A7B-A0FE2FD9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would you chose</a:t>
            </a:r>
          </a:p>
        </p:txBody>
      </p:sp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C2E67E-94FF-440C-AE1D-E98AFC3C6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72" y="1825625"/>
            <a:ext cx="2009855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DCC05-B4D5-4E46-8436-A129D847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21DF5-8C0D-4AD0-95B1-DB9BB38D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EE80-8D41-43B9-9F6C-F1C31695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were pharmacist Identified issues that increased the risk of stress and burnout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060F-0C8D-4D44-9436-04082632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Drug Shortage</a:t>
            </a:r>
          </a:p>
          <a:p>
            <a:r>
              <a:rPr lang="en-US" dirty="0"/>
              <a:t>B) Decrease PPE</a:t>
            </a:r>
          </a:p>
          <a:p>
            <a:r>
              <a:rPr lang="en-US" dirty="0"/>
              <a:t>C) Administering  rapid test to inpatients</a:t>
            </a:r>
          </a:p>
          <a:p>
            <a:r>
              <a:rPr lang="en-US" dirty="0"/>
              <a:t>D) both A and B</a:t>
            </a:r>
          </a:p>
          <a:p>
            <a:r>
              <a:rPr lang="en-US" dirty="0"/>
              <a:t>E) All of the above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7F4C1-40F8-4888-8C79-E5FAAFCA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002BB-1DDA-4785-87DA-56848F6A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8965-64EF-45E8-83F1-B74B75A9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increased the effect of burnout ? </a:t>
            </a:r>
            <a:r>
              <a:rPr lang="en-US" sz="2400" b="1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31EF-86A6-4AC0-B6B6-BDC36983F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 Social Isolation </a:t>
            </a:r>
          </a:p>
          <a:p>
            <a:r>
              <a:rPr lang="en-US" dirty="0"/>
              <a:t>B)  Anxiety  </a:t>
            </a:r>
          </a:p>
          <a:p>
            <a:r>
              <a:rPr lang="en-US" dirty="0"/>
              <a:t>C)  Exhaustion</a:t>
            </a:r>
          </a:p>
          <a:p>
            <a:r>
              <a:rPr lang="en-US" dirty="0"/>
              <a:t>D) Lack of Pharmaceuticals  </a:t>
            </a:r>
          </a:p>
          <a:p>
            <a:r>
              <a:rPr lang="en-US" dirty="0"/>
              <a:t>D.)All of the above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D36C4-8251-4C18-8852-1C5E8F8D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D8AA8-F151-45FB-A52C-4047CAE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35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5B5C-1065-41F0-AF45-41136B7B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03" y="177553"/>
            <a:ext cx="10679097" cy="1513135"/>
          </a:xfrm>
        </p:spPr>
        <p:txBody>
          <a:bodyPr>
            <a:normAutofit/>
          </a:bodyPr>
          <a:lstStyle/>
          <a:p>
            <a:r>
              <a:rPr lang="en-US" dirty="0"/>
              <a:t>What are some lifestyle choices that can assist in  recovery from Burnout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5168-A48D-48C5-AC33-EEFE12F2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/>
              <a:t>Isolate self and sleep more </a:t>
            </a:r>
          </a:p>
          <a:p>
            <a:pPr marL="514350" indent="-514350">
              <a:buAutoNum type="alphaUcParenR"/>
            </a:pPr>
            <a:r>
              <a:rPr lang="en-US" dirty="0"/>
              <a:t>Enjoy moments spent with family ,friends and colleagues</a:t>
            </a:r>
          </a:p>
          <a:p>
            <a:pPr marL="514350" indent="-514350">
              <a:buAutoNum type="alphaUcParenR"/>
            </a:pPr>
            <a:r>
              <a:rPr lang="en-US" dirty="0"/>
              <a:t>Run for the hills until the pandemic is over </a:t>
            </a:r>
          </a:p>
          <a:p>
            <a:pPr marL="514350" indent="-514350">
              <a:buAutoNum type="alphaUcParenR"/>
            </a:pPr>
            <a:r>
              <a:rPr lang="en-US" dirty="0"/>
              <a:t>Change your profession</a:t>
            </a:r>
          </a:p>
          <a:p>
            <a:pPr marL="514350" indent="-514350">
              <a:buAutoNum type="alphaUcParenR"/>
            </a:pPr>
            <a:r>
              <a:rPr lang="en-US" dirty="0"/>
              <a:t>Ignore feelings and push through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2F80A-86E6-4BE6-A009-3A051290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8402E-05EB-4290-B9EB-99C4AF5E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6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AF15-E6CE-4F8A-A63A-B0F2060B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E92D-6B82-4EC9-AE5F-3425F7A1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???????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417B7-6254-4C76-987E-3991F192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176E5-A4D9-46FE-A0C9-F51DDDB6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2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0D77-DDED-498F-91F6-804B3873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Pharmacy Technicians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8169-3ECD-426C-89D1-633BD6B0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Describe 3 Symptoms of Burnout. </a:t>
            </a:r>
          </a:p>
          <a:p>
            <a:pPr marL="514350" indent="-514350">
              <a:buAutoNum type="arabicPeriod" startAt="2"/>
            </a:pPr>
            <a:r>
              <a:rPr lang="en-US" dirty="0"/>
              <a:t>Describe 3 ways the Pandemic negatively impacted Pharmacy practice. </a:t>
            </a:r>
          </a:p>
          <a:p>
            <a:pPr marL="514350" indent="-514350">
              <a:buAutoNum type="arabicPeriod" startAt="2"/>
            </a:pPr>
            <a:r>
              <a:rPr lang="en-US" dirty="0"/>
              <a:t>Discuss the effects of the pandemic on the  Mental Health of the Pharmacy Technician  </a:t>
            </a:r>
          </a:p>
          <a:p>
            <a:pPr marL="0" indent="0">
              <a:buNone/>
            </a:pPr>
            <a:r>
              <a:rPr lang="en-US" dirty="0"/>
              <a:t>4.   Explain 3  lifestyle practices  that could aid in the recovery of mental health .  </a:t>
            </a:r>
          </a:p>
          <a:p>
            <a:pPr marL="514350" indent="-514350">
              <a:buAutoNum type="arabicPeriod" startAt="3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1C2BD-EBA3-4CDE-967D-9BD7FD4B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3708C-9EA2-442C-B662-93B8E7E2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1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9428-4157-4FC7-B445-E26B4EEB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882D0-D3A6-434B-BA26-933E8F9A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7BCF4-479D-44A4-9B74-41B600D2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84AC4-3698-4BCE-BA82-9E5B0261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C9682-D660-43D1-8496-FAF209717BA3}"/>
              </a:ext>
            </a:extLst>
          </p:cNvPr>
          <p:cNvSpPr txBox="1"/>
          <p:nvPr/>
        </p:nvSpPr>
        <p:spPr>
          <a:xfrm>
            <a:off x="2736730" y="2432021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Thomas Magaldi, M.S., RPh, LMHC</a:t>
            </a:r>
          </a:p>
          <a:p>
            <a:r>
              <a:rPr lang="en-US" dirty="0">
                <a:hlinkClick r:id="rId2"/>
              </a:rPr>
              <a:t>magalditom@gmail.com</a:t>
            </a:r>
            <a:endParaRPr lang="en-US" dirty="0"/>
          </a:p>
          <a:p>
            <a:r>
              <a:rPr lang="en-US" dirty="0"/>
              <a:t>Cell: 516 965 1935</a:t>
            </a:r>
          </a:p>
          <a:p>
            <a:r>
              <a:rPr lang="en-US" dirty="0"/>
              <a:t>FAX: 516 416-4042</a:t>
            </a:r>
          </a:p>
        </p:txBody>
      </p:sp>
    </p:spTree>
    <p:extLst>
      <p:ext uri="{BB962C8B-B14F-4D97-AF65-F5344CB8AC3E}">
        <p14:creationId xmlns:p14="http://schemas.microsoft.com/office/powerpoint/2010/main" val="2791020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5EFC-46A7-47F5-A82E-10511ADB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69DA-D1E5-4BF1-A914-DDF37D7C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Bray, Bethany. “How (Not) to Isolate during the COVID-19 Pandemic.” Counseling Today, vol. 63, no. 5, Nov. 2020, pp. 34–39. </a:t>
            </a:r>
          </a:p>
          <a:p>
            <a:r>
              <a:rPr lang="en-US" dirty="0"/>
              <a:t>Bray , </a:t>
            </a:r>
            <a:r>
              <a:rPr lang="en-US" dirty="0" err="1"/>
              <a:t>Bathany</a:t>
            </a:r>
            <a:r>
              <a:rPr lang="en-US" dirty="0"/>
              <a:t>. “The battle against burnout.” Counseling Today , April 2018, pp. 22-29. </a:t>
            </a:r>
          </a:p>
          <a:p>
            <a:r>
              <a:rPr lang="en-US" dirty="0"/>
              <a:t>Costa, Barry. “The Scoop on Pharmacy Burnout: Description and Management Strategies.” UConn School of Pharmacy, 2 Feb. 2022, pharmacy.uconn.edu/course/scoop-on-burnout. </a:t>
            </a:r>
          </a:p>
          <a:p>
            <a:r>
              <a:rPr lang="en-US" dirty="0" err="1"/>
              <a:t>Esterwood</a:t>
            </a:r>
            <a:r>
              <a:rPr lang="en-US" dirty="0"/>
              <a:t>, Emily, and Sy </a:t>
            </a:r>
            <a:r>
              <a:rPr lang="en-US" dirty="0" err="1"/>
              <a:t>Atezaz</a:t>
            </a:r>
            <a:r>
              <a:rPr lang="en-US" dirty="0"/>
              <a:t> Saeed. “Past Epidemics, Natural Disasters, COVID19, and Mental Health: Learning from History as We Deal with the Present and Prepare for the Future.” Psychiatric Quarterly, vol. 91, no. 4, 2020, pp. 1121–33. </a:t>
            </a:r>
            <a:r>
              <a:rPr lang="en-US" dirty="0" err="1"/>
              <a:t>Crossref</a:t>
            </a:r>
            <a:r>
              <a:rPr lang="en-US" dirty="0"/>
              <a:t>, https://doi.org/10.1007/s11126-020-09808-4. </a:t>
            </a:r>
          </a:p>
          <a:p>
            <a:r>
              <a:rPr lang="en-US" dirty="0"/>
              <a:t>“Mental Health Impact of the Coronavirus Pandemic in New York State.” NYS Health Foundation, Feb. 2021, pp. 1–22. </a:t>
            </a:r>
          </a:p>
          <a:p>
            <a:r>
              <a:rPr lang="en-US" dirty="0"/>
              <a:t>Meyers, Laurie. “Far Away, so Close: </a:t>
            </a:r>
            <a:r>
              <a:rPr lang="en-US" dirty="0" err="1"/>
              <a:t>Negoitating</a:t>
            </a:r>
            <a:r>
              <a:rPr lang="en-US" dirty="0"/>
              <a:t> Relationships during COVID-19.” Counseling Today, vol. 63, no. 8, Feb. 2021, pp. 24–29. </a:t>
            </a:r>
          </a:p>
          <a:p>
            <a:r>
              <a:rPr lang="en-US" dirty="0"/>
              <a:t>Pedersen , Craig A, et al. “ASHP National Survey of </a:t>
            </a:r>
            <a:r>
              <a:rPr lang="en-US" dirty="0" err="1"/>
              <a:t>Phramacy</a:t>
            </a:r>
            <a:r>
              <a:rPr lang="en-US" dirty="0"/>
              <a:t> Practice in Hospital Settings : Impact of COVID-19 Pandemic on Pharmacy Operations- 2020.” AJHP, 15 Sept. 2021. </a:t>
            </a:r>
          </a:p>
          <a:p>
            <a:r>
              <a:rPr lang="en-US" dirty="0"/>
              <a:t>Phillips, Lindsey. “Coping with the (Ongoing) Stress of COVID-19.” Counseling Today, vol. 62, no. 12, June 2020, pp. 26–31. </a:t>
            </a:r>
          </a:p>
          <a:p>
            <a:r>
              <a:rPr lang="en-US" dirty="0"/>
              <a:t>Phillips , Lindsey. “Putting First Responders' Mental Health on the Front Lines.” Counseling Today , July 2020, pp. 30–35. </a:t>
            </a:r>
          </a:p>
          <a:p>
            <a:r>
              <a:rPr lang="en-US" dirty="0"/>
              <a:t>Weber, Robert J. “A Day of Relief and Hope.” AJHP, vol. 78, no. 12, June 2021, pp. 1126–33</a:t>
            </a:r>
            <a:r>
              <a:rPr lang="en-US"/>
              <a:t>. </a:t>
            </a:r>
          </a:p>
          <a:p>
            <a:r>
              <a:rPr lang="en-US"/>
              <a:t>“</a:t>
            </a:r>
            <a:r>
              <a:rPr lang="en-US" dirty="0"/>
              <a:t>Yale Medicine Magazine Issue View.” Yale School of Medicine, medicine.yale.edu/news/yale-medicine-magazine/issues/2021-issue-167. Accessed 2 Feb.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38B68-F064-4DCD-8F04-E8AC4DF4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38A0-F420-451B-8A28-59C68A49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2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3E3C-FEA0-4B96-905C-4A0C7B9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A9D9-76ED-42BA-A5B7-6F16BC11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wife Maryann, Varsha, Danny, Shanna, Dr. Diana and Justin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5A93D-986B-44A6-AA2B-DF9C127D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529A0-104F-49CE-A586-909B55CE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1882-D861-4BF6-A4F5-3DEDCA3F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ASHP Statement regarding Burnout in Pharmacists.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98DF-4559-4FB2-B07B-7924F671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6AC3E-8D9D-45B5-8B51-78BE1129D195}"/>
              </a:ext>
            </a:extLst>
          </p:cNvPr>
          <p:cNvSpPr txBox="1"/>
          <p:nvPr/>
        </p:nvSpPr>
        <p:spPr>
          <a:xfrm>
            <a:off x="838199" y="1690688"/>
            <a:ext cx="908703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Recently, ASHP sent out a notification discussing the importance of the recognition of burnout in the pharmacy profession,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en-US" sz="36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Burnout is a threat to patient safety, public health, and the resilience of our healthcare infrastructure. A healthy and thriving pharmacy workforce is essential to ensuring patient safety and optimal medication therapy outcomes”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79EFE-D978-44B1-959A-9C7EC742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2BBFC-17CD-462D-A3C9-5D24D1C5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9FD6A2-E702-4910-A70E-CD1654E4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ACPE Standard Related to Self Awareness  </a:t>
            </a:r>
            <a:r>
              <a:rPr lang="en-US" sz="2400" dirty="0"/>
              <a:t>(2016)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29D88-C81D-4066-B4E4-ED00E8E72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4: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and Professional Development.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program imparts to the graduate the knowledge, skills, abilities, behaviors, and attitudes necessary to demonstrate self-awareness, leadership, innovation and entrepreneurship, and professionalism.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Elements: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 Self-awareness – The graduate is able to examine and reflect on personal knowledge, skills, abilities, beliefs, biases, motivation, and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could enhance or limit personal and professional growth.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B729E4-A2B1-493D-B407-210BAEF6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FA9E0-BEBA-4DAA-9056-94210F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CD828-07BE-46EC-9E02-06BE4EB73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The Merriam-Webster Dictionary defines burnout as “exhaustion of physical or emotional strength or motivation, usually as a result of prolonged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frustration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can cause burnout, but being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feeling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unsupported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home or at work can be a major contributors, as can the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repetition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facing the same challenges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doing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tasks over and over.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urnout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all encompassing feeling that you are being pulled in every direction at once and that no matter what you do, you are unable to make progress or move forward.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 feeling of being at the end of your rope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symptoms: exhausted, fatigued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Emotional-depression, anxiety,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7D7F4-19C8-4040-B1FD-973319ED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0BBF-F069-43AC-BED9-CAFC3F26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639274-4DD0-4254-B6A9-6C65A1CE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Definition </a:t>
            </a:r>
          </a:p>
        </p:txBody>
      </p:sp>
    </p:spTree>
    <p:extLst>
      <p:ext uri="{BB962C8B-B14F-4D97-AF65-F5344CB8AC3E}">
        <p14:creationId xmlns:p14="http://schemas.microsoft.com/office/powerpoint/2010/main" val="239716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9CE5-A3CE-4EE8-8085-5962A4C0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257453"/>
            <a:ext cx="10590320" cy="1433236"/>
          </a:xfrm>
        </p:spPr>
        <p:txBody>
          <a:bodyPr>
            <a:normAutofit/>
          </a:bodyPr>
          <a:lstStyle/>
          <a:p>
            <a:r>
              <a:rPr lang="en-US" dirty="0"/>
              <a:t> Pharmacists and Burnout before Covid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0A17D-9C9A-4A53-A32D-622E5A2D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308EA-47B6-4D20-9298-0657568404FA}"/>
              </a:ext>
            </a:extLst>
          </p:cNvPr>
          <p:cNvSpPr txBox="1"/>
          <p:nvPr/>
        </p:nvSpPr>
        <p:spPr>
          <a:xfrm>
            <a:off x="838200" y="2308195"/>
            <a:ext cx="95486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Pharmacy professionals like other healthcare professionals are prone to burnout due to common risk factors and profession specific factors such as 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Long professional work hours and  Increase workload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nability to meet company specified performance metrics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Staffing shortages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Incompatibility between skills and actual daily tasks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Regulatory requirements.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A82F4-4EAD-45C4-99AD-43DBB90E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8117-9142-41F5-8FD6-A89BEDDA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94B5-2E33-4BF5-8A45-64B900EE4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2951485"/>
            <a:ext cx="3795840" cy="2786218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69A02-1148-4503-8207-862286B0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1108727"/>
            <a:ext cx="3795840" cy="1671043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alpha val="70000"/>
                  </a:schemeClr>
                </a:solidFill>
              </a:rPr>
              <a:t>Here comes Coronavirus Sars-2 Covid 19</a:t>
            </a:r>
          </a:p>
          <a:p>
            <a:pPr algn="l"/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1026" name="Picture 2" descr="Has Omicron canceled the holidays?">
            <a:extLst>
              <a:ext uri="{FF2B5EF4-FFF2-40B4-BE49-F238E27FC236}">
                <a16:creationId xmlns:a16="http://schemas.microsoft.com/office/drawing/2014/main" id="{CBCC4BF5-C0CD-4586-9A85-900BB379F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3649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31838-EAC3-43BA-BDD9-CA18682BEE83}"/>
              </a:ext>
            </a:extLst>
          </p:cNvPr>
          <p:cNvSpPr txBox="1"/>
          <p:nvPr/>
        </p:nvSpPr>
        <p:spPr>
          <a:xfrm>
            <a:off x="1509204" y="4110361"/>
            <a:ext cx="17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Thomas Magaldi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78C2D-9731-455F-9B6A-41BF1DEC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TM/22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0352-3AE2-4321-A1E8-D97DBE19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007C-4114-4396-8496-8614E1542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2650</Words>
  <Application>Microsoft Office PowerPoint</Application>
  <PresentationFormat>Widescreen</PresentationFormat>
  <Paragraphs>306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Introduction</vt:lpstr>
      <vt:lpstr>PowerPoint Presentation</vt:lpstr>
      <vt:lpstr>Objectives for Pharmacist</vt:lpstr>
      <vt:lpstr>Objectives for Pharmacy Technicians</vt:lpstr>
      <vt:lpstr>ASHP Statement regarding Burnout in Pharmacists.  </vt:lpstr>
      <vt:lpstr>ACPE Standard Related to Self Awareness  (2016)</vt:lpstr>
      <vt:lpstr>Burnout Definition </vt:lpstr>
      <vt:lpstr> Pharmacists and Burnout before Covid </vt:lpstr>
      <vt:lpstr>       </vt:lpstr>
      <vt:lpstr>Impact of Pandemic  New Terminologies</vt:lpstr>
      <vt:lpstr>Social Isolation </vt:lpstr>
      <vt:lpstr>Impact of the pandemic on the mental health of the general population</vt:lpstr>
      <vt:lpstr>Covid Effects on Everyday life</vt:lpstr>
      <vt:lpstr>Constant Reminder</vt:lpstr>
      <vt:lpstr>Grim Reminders</vt:lpstr>
      <vt:lpstr>Pharmacy Usual stressors </vt:lpstr>
      <vt:lpstr>PowerPoint Presentation</vt:lpstr>
      <vt:lpstr>Pandemic Impact on Pharmacy’s Scope of Practice</vt:lpstr>
      <vt:lpstr>Pandemic Impact on Pharmacy Team</vt:lpstr>
      <vt:lpstr>Pandemic Impact on Pharmacy Team</vt:lpstr>
      <vt:lpstr>Pandemic Impact on the Pharmacy Team</vt:lpstr>
      <vt:lpstr>First steps toward recovery: self care!!!...awareness of feelings </vt:lpstr>
      <vt:lpstr>Coping skills</vt:lpstr>
      <vt:lpstr>Drag Racing..Dragging my…….</vt:lpstr>
      <vt:lpstr>Resilience</vt:lpstr>
      <vt:lpstr>Resilience</vt:lpstr>
      <vt:lpstr>Resilience </vt:lpstr>
      <vt:lpstr>Resilience</vt:lpstr>
      <vt:lpstr>Resilience</vt:lpstr>
      <vt:lpstr>Action: contribution of Pharmacists </vt:lpstr>
      <vt:lpstr>Hope within our control </vt:lpstr>
      <vt:lpstr>Hospice survey: Regrets</vt:lpstr>
      <vt:lpstr>Life Choices</vt:lpstr>
      <vt:lpstr>If you feel it’s the end of the world..it is!!!</vt:lpstr>
      <vt:lpstr>Which One would you chose</vt:lpstr>
      <vt:lpstr>What were pharmacist Identified issues that increased the risk of stress and burnout ? </vt:lpstr>
      <vt:lpstr>Which of the following increased the effect of burnout ?  </vt:lpstr>
      <vt:lpstr>What are some lifestyle choices that can assist in  recovery from Burnout ?</vt:lpstr>
      <vt:lpstr>QUESTIONS</vt:lpstr>
      <vt:lpstr>Contact Information </vt:lpstr>
      <vt:lpstr>References</vt:lpstr>
      <vt:lpstr>Special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magaldi</dc:creator>
  <cp:lastModifiedBy>thomas magaldi</cp:lastModifiedBy>
  <cp:revision>34</cp:revision>
  <cp:lastPrinted>2022-01-30T16:56:44Z</cp:lastPrinted>
  <dcterms:created xsi:type="dcterms:W3CDTF">2022-01-05T19:46:25Z</dcterms:created>
  <dcterms:modified xsi:type="dcterms:W3CDTF">2022-04-07T00:28:57Z</dcterms:modified>
</cp:coreProperties>
</file>