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4" r:id="rId2"/>
    <p:sldId id="265" r:id="rId3"/>
    <p:sldId id="266" r:id="rId4"/>
    <p:sldId id="281" r:id="rId5"/>
    <p:sldId id="282" r:id="rId6"/>
    <p:sldId id="299" r:id="rId7"/>
    <p:sldId id="300" r:id="rId8"/>
    <p:sldId id="301" r:id="rId9"/>
    <p:sldId id="302" r:id="rId10"/>
    <p:sldId id="320" r:id="rId11"/>
    <p:sldId id="342" r:id="rId12"/>
    <p:sldId id="331" r:id="rId13"/>
    <p:sldId id="304" r:id="rId14"/>
    <p:sldId id="305" r:id="rId15"/>
    <p:sldId id="306" r:id="rId16"/>
    <p:sldId id="350" r:id="rId17"/>
    <p:sldId id="343" r:id="rId18"/>
    <p:sldId id="284" r:id="rId19"/>
    <p:sldId id="308" r:id="rId20"/>
    <p:sldId id="309" r:id="rId21"/>
    <p:sldId id="310" r:id="rId22"/>
    <p:sldId id="311" r:id="rId23"/>
    <p:sldId id="312" r:id="rId24"/>
    <p:sldId id="313" r:id="rId25"/>
    <p:sldId id="314" r:id="rId26"/>
    <p:sldId id="316" r:id="rId27"/>
    <p:sldId id="286" r:id="rId28"/>
    <p:sldId id="315" r:id="rId29"/>
    <p:sldId id="344" r:id="rId30"/>
    <p:sldId id="317" r:id="rId31"/>
    <p:sldId id="318" r:id="rId32"/>
    <p:sldId id="351" r:id="rId33"/>
    <p:sldId id="271" r:id="rId34"/>
    <p:sldId id="346" r:id="rId35"/>
    <p:sldId id="347" r:id="rId36"/>
    <p:sldId id="348" r:id="rId37"/>
    <p:sldId id="349" r:id="rId38"/>
    <p:sldId id="279" r:id="rId39"/>
    <p:sldId id="292" r:id="rId40"/>
    <p:sldId id="293"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C01BE6-92C0-46B7-B5FB-11C1C88693E3}"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6D145FD-F54D-49C3-BE83-DDDC5E1CCEE7}">
      <dgm:prSet/>
      <dgm:spPr/>
      <dgm:t>
        <a:bodyPr/>
        <a:lstStyle/>
        <a:p>
          <a:pPr>
            <a:lnSpc>
              <a:spcPct val="100000"/>
            </a:lnSpc>
            <a:defRPr b="1"/>
          </a:pPr>
          <a:r>
            <a:rPr lang="en-US" b="1"/>
            <a:t>Set an agenda</a:t>
          </a:r>
          <a:endParaRPr lang="en-US"/>
        </a:p>
      </dgm:t>
    </dgm:pt>
    <dgm:pt modelId="{F424534A-F17B-4D4F-AC83-91AD1C7E114C}" type="parTrans" cxnId="{2553A69C-C051-4ACD-8A15-B21CC8C9C8A9}">
      <dgm:prSet/>
      <dgm:spPr/>
      <dgm:t>
        <a:bodyPr/>
        <a:lstStyle/>
        <a:p>
          <a:endParaRPr lang="en-US"/>
        </a:p>
      </dgm:t>
    </dgm:pt>
    <dgm:pt modelId="{D089D436-121C-4607-8E36-75C37E1D645B}" type="sibTrans" cxnId="{2553A69C-C051-4ACD-8A15-B21CC8C9C8A9}">
      <dgm:prSet/>
      <dgm:spPr/>
      <dgm:t>
        <a:bodyPr/>
        <a:lstStyle/>
        <a:p>
          <a:endParaRPr lang="en-US"/>
        </a:p>
      </dgm:t>
    </dgm:pt>
    <dgm:pt modelId="{F7DF7F74-AB15-434F-8168-6146EB6F40DD}">
      <dgm:prSet/>
      <dgm:spPr/>
      <dgm:t>
        <a:bodyPr/>
        <a:lstStyle/>
        <a:p>
          <a:pPr>
            <a:lnSpc>
              <a:spcPct val="100000"/>
            </a:lnSpc>
            <a:defRPr b="1"/>
          </a:pPr>
          <a:r>
            <a:rPr lang="en-US" b="1" dirty="0"/>
            <a:t>Establish goals:</a:t>
          </a:r>
          <a:endParaRPr lang="en-US" dirty="0"/>
        </a:p>
      </dgm:t>
    </dgm:pt>
    <dgm:pt modelId="{0287A09A-D46E-4050-AEB3-6901533192C8}" type="parTrans" cxnId="{F5291CF8-C3BC-417C-A132-20DBDF5CAB19}">
      <dgm:prSet/>
      <dgm:spPr/>
      <dgm:t>
        <a:bodyPr/>
        <a:lstStyle/>
        <a:p>
          <a:endParaRPr lang="en-US"/>
        </a:p>
      </dgm:t>
    </dgm:pt>
    <dgm:pt modelId="{18E8395C-1574-46B2-ABF2-DC2ABC710E4A}" type="sibTrans" cxnId="{F5291CF8-C3BC-417C-A132-20DBDF5CAB19}">
      <dgm:prSet/>
      <dgm:spPr/>
      <dgm:t>
        <a:bodyPr/>
        <a:lstStyle/>
        <a:p>
          <a:endParaRPr lang="en-US"/>
        </a:p>
      </dgm:t>
    </dgm:pt>
    <dgm:pt modelId="{C4F14E6F-C0AD-4B69-A628-E963F58D88D2}">
      <dgm:prSet/>
      <dgm:spPr/>
      <dgm:t>
        <a:bodyPr/>
        <a:lstStyle/>
        <a:p>
          <a:pPr algn="ctr">
            <a:lnSpc>
              <a:spcPct val="100000"/>
            </a:lnSpc>
            <a:buFont typeface="Arial" panose="020B0604020202020204" pitchFamily="34" charset="0"/>
            <a:buChar char="•"/>
          </a:pPr>
          <a:r>
            <a:rPr lang="en-US" b="1" dirty="0"/>
            <a:t>What do I really want for myself?</a:t>
          </a:r>
          <a:endParaRPr lang="en-US" dirty="0"/>
        </a:p>
      </dgm:t>
    </dgm:pt>
    <dgm:pt modelId="{7D653F0D-24F6-452E-8827-C006255C92EB}" type="parTrans" cxnId="{BE65B989-3FCA-4390-B69C-1FCB75EAECE0}">
      <dgm:prSet/>
      <dgm:spPr/>
      <dgm:t>
        <a:bodyPr/>
        <a:lstStyle/>
        <a:p>
          <a:endParaRPr lang="en-US"/>
        </a:p>
      </dgm:t>
    </dgm:pt>
    <dgm:pt modelId="{B754E518-2BF7-43E1-A306-9647CFDEE809}" type="sibTrans" cxnId="{BE65B989-3FCA-4390-B69C-1FCB75EAECE0}">
      <dgm:prSet/>
      <dgm:spPr/>
      <dgm:t>
        <a:bodyPr/>
        <a:lstStyle/>
        <a:p>
          <a:endParaRPr lang="en-US"/>
        </a:p>
      </dgm:t>
    </dgm:pt>
    <dgm:pt modelId="{DA9E0227-BD7A-433D-B812-E79C4D0B1001}">
      <dgm:prSet/>
      <dgm:spPr/>
      <dgm:t>
        <a:bodyPr/>
        <a:lstStyle/>
        <a:p>
          <a:pPr algn="ctr">
            <a:lnSpc>
              <a:spcPct val="100000"/>
            </a:lnSpc>
            <a:buNone/>
          </a:pPr>
          <a:r>
            <a:rPr lang="en-US" b="1" dirty="0"/>
            <a:t>What do I really want for others?</a:t>
          </a:r>
          <a:endParaRPr lang="en-US" dirty="0"/>
        </a:p>
      </dgm:t>
    </dgm:pt>
    <dgm:pt modelId="{6326ACC1-309F-4D56-B53C-42E96F34B535}" type="parTrans" cxnId="{7F02E2C4-F0B6-48DE-983C-0B1238AAABF1}">
      <dgm:prSet/>
      <dgm:spPr/>
      <dgm:t>
        <a:bodyPr/>
        <a:lstStyle/>
        <a:p>
          <a:endParaRPr lang="en-US"/>
        </a:p>
      </dgm:t>
    </dgm:pt>
    <dgm:pt modelId="{2C9C0957-85CA-4569-BEDD-1D265A8B2355}" type="sibTrans" cxnId="{7F02E2C4-F0B6-48DE-983C-0B1238AAABF1}">
      <dgm:prSet/>
      <dgm:spPr/>
      <dgm:t>
        <a:bodyPr/>
        <a:lstStyle/>
        <a:p>
          <a:endParaRPr lang="en-US"/>
        </a:p>
      </dgm:t>
    </dgm:pt>
    <dgm:pt modelId="{8F0150BB-07EA-4743-9306-6125977A6C1A}">
      <dgm:prSet/>
      <dgm:spPr/>
      <dgm:t>
        <a:bodyPr/>
        <a:lstStyle/>
        <a:p>
          <a:pPr algn="ctr">
            <a:lnSpc>
              <a:spcPct val="100000"/>
            </a:lnSpc>
            <a:buNone/>
          </a:pPr>
          <a:r>
            <a:rPr lang="en-US" b="1" dirty="0"/>
            <a:t>What do I really want for the relationship?</a:t>
          </a:r>
        </a:p>
        <a:p>
          <a:pPr algn="ctr">
            <a:lnSpc>
              <a:spcPct val="100000"/>
            </a:lnSpc>
            <a:buNone/>
          </a:pPr>
          <a:r>
            <a:rPr lang="en-US" b="1" dirty="0">
              <a:solidFill>
                <a:srgbClr val="0070C0"/>
              </a:solidFill>
            </a:rPr>
            <a:t>How would I behave if I really wanted these results?</a:t>
          </a:r>
        </a:p>
      </dgm:t>
    </dgm:pt>
    <dgm:pt modelId="{60094B63-376B-4EBA-90A4-7053D3EC7724}" type="parTrans" cxnId="{163CDDDA-1446-4267-8A80-01CE97A38551}">
      <dgm:prSet/>
      <dgm:spPr/>
      <dgm:t>
        <a:bodyPr/>
        <a:lstStyle/>
        <a:p>
          <a:endParaRPr lang="en-US"/>
        </a:p>
      </dgm:t>
    </dgm:pt>
    <dgm:pt modelId="{D92F031A-1A30-4FC7-8A58-D137320AA3D2}" type="sibTrans" cxnId="{163CDDDA-1446-4267-8A80-01CE97A38551}">
      <dgm:prSet/>
      <dgm:spPr/>
      <dgm:t>
        <a:bodyPr/>
        <a:lstStyle/>
        <a:p>
          <a:endParaRPr lang="en-US"/>
        </a:p>
      </dgm:t>
    </dgm:pt>
    <dgm:pt modelId="{A4986B34-638E-45A3-9C3E-F14FA8FE6D92}" type="pres">
      <dgm:prSet presAssocID="{D9C01BE6-92C0-46B7-B5FB-11C1C88693E3}" presName="root" presStyleCnt="0">
        <dgm:presLayoutVars>
          <dgm:dir/>
          <dgm:resizeHandles val="exact"/>
        </dgm:presLayoutVars>
      </dgm:prSet>
      <dgm:spPr/>
    </dgm:pt>
    <dgm:pt modelId="{F2CF0C9F-9F30-48BC-BB96-B881E358A540}" type="pres">
      <dgm:prSet presAssocID="{36D145FD-F54D-49C3-BE83-DDDC5E1CCEE7}" presName="compNode" presStyleCnt="0"/>
      <dgm:spPr/>
    </dgm:pt>
    <dgm:pt modelId="{C175EBD6-077C-4543-9BEE-EF7F3C83E298}" type="pres">
      <dgm:prSet presAssocID="{36D145FD-F54D-49C3-BE83-DDDC5E1CCE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229558A9-AE06-4AEF-A1AC-2C78B54F211C}" type="pres">
      <dgm:prSet presAssocID="{36D145FD-F54D-49C3-BE83-DDDC5E1CCEE7}" presName="iconSpace" presStyleCnt="0"/>
      <dgm:spPr/>
    </dgm:pt>
    <dgm:pt modelId="{4F7EB97D-5B19-44CA-9FDF-BB057CD1EB75}" type="pres">
      <dgm:prSet presAssocID="{36D145FD-F54D-49C3-BE83-DDDC5E1CCEE7}" presName="parTx" presStyleLbl="revTx" presStyleIdx="0" presStyleCnt="4">
        <dgm:presLayoutVars>
          <dgm:chMax val="0"/>
          <dgm:chPref val="0"/>
        </dgm:presLayoutVars>
      </dgm:prSet>
      <dgm:spPr/>
    </dgm:pt>
    <dgm:pt modelId="{EA4A872F-8B7F-4C01-9972-DE485F746A13}" type="pres">
      <dgm:prSet presAssocID="{36D145FD-F54D-49C3-BE83-DDDC5E1CCEE7}" presName="txSpace" presStyleCnt="0"/>
      <dgm:spPr/>
    </dgm:pt>
    <dgm:pt modelId="{08E7450D-4E6F-4392-9D06-AB52AF2DAD44}" type="pres">
      <dgm:prSet presAssocID="{36D145FD-F54D-49C3-BE83-DDDC5E1CCEE7}" presName="desTx" presStyleLbl="revTx" presStyleIdx="1" presStyleCnt="4">
        <dgm:presLayoutVars/>
      </dgm:prSet>
      <dgm:spPr/>
    </dgm:pt>
    <dgm:pt modelId="{F64D524F-71C5-48D0-BB30-68511958BB42}" type="pres">
      <dgm:prSet presAssocID="{D089D436-121C-4607-8E36-75C37E1D645B}" presName="sibTrans" presStyleCnt="0"/>
      <dgm:spPr/>
    </dgm:pt>
    <dgm:pt modelId="{E79627A8-E163-40CA-BCFB-E8F64AC9F4B5}" type="pres">
      <dgm:prSet presAssocID="{F7DF7F74-AB15-434F-8168-6146EB6F40DD}" presName="compNode" presStyleCnt="0"/>
      <dgm:spPr/>
    </dgm:pt>
    <dgm:pt modelId="{4D549CCF-8BBF-49CE-AEC6-366DE2BE18EE}" type="pres">
      <dgm:prSet presAssocID="{F7DF7F74-AB15-434F-8168-6146EB6F40D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B75B363E-9E6F-4488-B63D-EFD15DAE0BDE}" type="pres">
      <dgm:prSet presAssocID="{F7DF7F74-AB15-434F-8168-6146EB6F40DD}" presName="iconSpace" presStyleCnt="0"/>
      <dgm:spPr/>
    </dgm:pt>
    <dgm:pt modelId="{780B0657-7284-42BC-B839-ADD65C2DE525}" type="pres">
      <dgm:prSet presAssocID="{F7DF7F74-AB15-434F-8168-6146EB6F40DD}" presName="parTx" presStyleLbl="revTx" presStyleIdx="2" presStyleCnt="4">
        <dgm:presLayoutVars>
          <dgm:chMax val="0"/>
          <dgm:chPref val="0"/>
        </dgm:presLayoutVars>
      </dgm:prSet>
      <dgm:spPr/>
    </dgm:pt>
    <dgm:pt modelId="{BCA016E6-F332-4B7F-9714-65DAA1BA38A9}" type="pres">
      <dgm:prSet presAssocID="{F7DF7F74-AB15-434F-8168-6146EB6F40DD}" presName="txSpace" presStyleCnt="0"/>
      <dgm:spPr/>
    </dgm:pt>
    <dgm:pt modelId="{7394A9B2-74E3-4604-B057-844E944F24AB}" type="pres">
      <dgm:prSet presAssocID="{F7DF7F74-AB15-434F-8168-6146EB6F40DD}" presName="desTx" presStyleLbl="revTx" presStyleIdx="3" presStyleCnt="4" custLinFactNeighborX="3225" custLinFactNeighborY="856">
        <dgm:presLayoutVars/>
      </dgm:prSet>
      <dgm:spPr/>
    </dgm:pt>
  </dgm:ptLst>
  <dgm:cxnLst>
    <dgm:cxn modelId="{C338FB02-43F6-405F-88B3-8B6C938AC5E9}" type="presOf" srcId="{DA9E0227-BD7A-433D-B812-E79C4D0B1001}" destId="{7394A9B2-74E3-4604-B057-844E944F24AB}" srcOrd="0" destOrd="1" presId="urn:microsoft.com/office/officeart/2018/5/layout/CenteredIconLabelDescriptionList"/>
    <dgm:cxn modelId="{2D95D516-5DD5-46CB-9853-3AFACEF0B61E}" type="presOf" srcId="{F7DF7F74-AB15-434F-8168-6146EB6F40DD}" destId="{780B0657-7284-42BC-B839-ADD65C2DE525}" srcOrd="0" destOrd="0" presId="urn:microsoft.com/office/officeart/2018/5/layout/CenteredIconLabelDescriptionList"/>
    <dgm:cxn modelId="{BE65B989-3FCA-4390-B69C-1FCB75EAECE0}" srcId="{F7DF7F74-AB15-434F-8168-6146EB6F40DD}" destId="{C4F14E6F-C0AD-4B69-A628-E963F58D88D2}" srcOrd="0" destOrd="0" parTransId="{7D653F0D-24F6-452E-8827-C006255C92EB}" sibTransId="{B754E518-2BF7-43E1-A306-9647CFDEE809}"/>
    <dgm:cxn modelId="{FEBD148D-02A6-4BD1-BEAA-250FD4191CA2}" type="presOf" srcId="{36D145FD-F54D-49C3-BE83-DDDC5E1CCEE7}" destId="{4F7EB97D-5B19-44CA-9FDF-BB057CD1EB75}" srcOrd="0" destOrd="0" presId="urn:microsoft.com/office/officeart/2018/5/layout/CenteredIconLabelDescriptionList"/>
    <dgm:cxn modelId="{E9EE1F8D-317B-4685-989B-7150D949AE0E}" type="presOf" srcId="{D9C01BE6-92C0-46B7-B5FB-11C1C88693E3}" destId="{A4986B34-638E-45A3-9C3E-F14FA8FE6D92}" srcOrd="0" destOrd="0" presId="urn:microsoft.com/office/officeart/2018/5/layout/CenteredIconLabelDescriptionList"/>
    <dgm:cxn modelId="{2553A69C-C051-4ACD-8A15-B21CC8C9C8A9}" srcId="{D9C01BE6-92C0-46B7-B5FB-11C1C88693E3}" destId="{36D145FD-F54D-49C3-BE83-DDDC5E1CCEE7}" srcOrd="0" destOrd="0" parTransId="{F424534A-F17B-4D4F-AC83-91AD1C7E114C}" sibTransId="{D089D436-121C-4607-8E36-75C37E1D645B}"/>
    <dgm:cxn modelId="{7A3D8FC0-E35C-4948-AB7B-8995836F5177}" type="presOf" srcId="{8F0150BB-07EA-4743-9306-6125977A6C1A}" destId="{7394A9B2-74E3-4604-B057-844E944F24AB}" srcOrd="0" destOrd="2" presId="urn:microsoft.com/office/officeart/2018/5/layout/CenteredIconLabelDescriptionList"/>
    <dgm:cxn modelId="{7F02E2C4-F0B6-48DE-983C-0B1238AAABF1}" srcId="{F7DF7F74-AB15-434F-8168-6146EB6F40DD}" destId="{DA9E0227-BD7A-433D-B812-E79C4D0B1001}" srcOrd="1" destOrd="0" parTransId="{6326ACC1-309F-4D56-B53C-42E96F34B535}" sibTransId="{2C9C0957-85CA-4569-BEDD-1D265A8B2355}"/>
    <dgm:cxn modelId="{163CDDDA-1446-4267-8A80-01CE97A38551}" srcId="{F7DF7F74-AB15-434F-8168-6146EB6F40DD}" destId="{8F0150BB-07EA-4743-9306-6125977A6C1A}" srcOrd="2" destOrd="0" parTransId="{60094B63-376B-4EBA-90A4-7053D3EC7724}" sibTransId="{D92F031A-1A30-4FC7-8A58-D137320AA3D2}"/>
    <dgm:cxn modelId="{1157ACE7-66B2-49B5-AEEC-649652216861}" type="presOf" srcId="{C4F14E6F-C0AD-4B69-A628-E963F58D88D2}" destId="{7394A9B2-74E3-4604-B057-844E944F24AB}" srcOrd="0" destOrd="0" presId="urn:microsoft.com/office/officeart/2018/5/layout/CenteredIconLabelDescriptionList"/>
    <dgm:cxn modelId="{F5291CF8-C3BC-417C-A132-20DBDF5CAB19}" srcId="{D9C01BE6-92C0-46B7-B5FB-11C1C88693E3}" destId="{F7DF7F74-AB15-434F-8168-6146EB6F40DD}" srcOrd="1" destOrd="0" parTransId="{0287A09A-D46E-4050-AEB3-6901533192C8}" sibTransId="{18E8395C-1574-46B2-ABF2-DC2ABC710E4A}"/>
    <dgm:cxn modelId="{E7EE6B42-29AC-498E-9767-6621206CB3E3}" type="presParOf" srcId="{A4986B34-638E-45A3-9C3E-F14FA8FE6D92}" destId="{F2CF0C9F-9F30-48BC-BB96-B881E358A540}" srcOrd="0" destOrd="0" presId="urn:microsoft.com/office/officeart/2018/5/layout/CenteredIconLabelDescriptionList"/>
    <dgm:cxn modelId="{86DCF418-63B3-4ACF-9E55-B0B7522BECC0}" type="presParOf" srcId="{F2CF0C9F-9F30-48BC-BB96-B881E358A540}" destId="{C175EBD6-077C-4543-9BEE-EF7F3C83E298}" srcOrd="0" destOrd="0" presId="urn:microsoft.com/office/officeart/2018/5/layout/CenteredIconLabelDescriptionList"/>
    <dgm:cxn modelId="{A792A137-2257-4FE8-8E4A-7EFAFA512B48}" type="presParOf" srcId="{F2CF0C9F-9F30-48BC-BB96-B881E358A540}" destId="{229558A9-AE06-4AEF-A1AC-2C78B54F211C}" srcOrd="1" destOrd="0" presId="urn:microsoft.com/office/officeart/2018/5/layout/CenteredIconLabelDescriptionList"/>
    <dgm:cxn modelId="{43EC443E-FD64-4B7A-ABE8-BAE3594DE5EE}" type="presParOf" srcId="{F2CF0C9F-9F30-48BC-BB96-B881E358A540}" destId="{4F7EB97D-5B19-44CA-9FDF-BB057CD1EB75}" srcOrd="2" destOrd="0" presId="urn:microsoft.com/office/officeart/2018/5/layout/CenteredIconLabelDescriptionList"/>
    <dgm:cxn modelId="{40BCCE97-9820-4E06-B7EC-D9D0933535CF}" type="presParOf" srcId="{F2CF0C9F-9F30-48BC-BB96-B881E358A540}" destId="{EA4A872F-8B7F-4C01-9972-DE485F746A13}" srcOrd="3" destOrd="0" presId="urn:microsoft.com/office/officeart/2018/5/layout/CenteredIconLabelDescriptionList"/>
    <dgm:cxn modelId="{39FB6FDF-6ED1-4C7E-8420-1F65E7856966}" type="presParOf" srcId="{F2CF0C9F-9F30-48BC-BB96-B881E358A540}" destId="{08E7450D-4E6F-4392-9D06-AB52AF2DAD44}" srcOrd="4" destOrd="0" presId="urn:microsoft.com/office/officeart/2018/5/layout/CenteredIconLabelDescriptionList"/>
    <dgm:cxn modelId="{56B1B59A-455A-4837-AD9E-186F70F56572}" type="presParOf" srcId="{A4986B34-638E-45A3-9C3E-F14FA8FE6D92}" destId="{F64D524F-71C5-48D0-BB30-68511958BB42}" srcOrd="1" destOrd="0" presId="urn:microsoft.com/office/officeart/2018/5/layout/CenteredIconLabelDescriptionList"/>
    <dgm:cxn modelId="{76628DF0-6D48-41BD-9168-BA844FC92547}" type="presParOf" srcId="{A4986B34-638E-45A3-9C3E-F14FA8FE6D92}" destId="{E79627A8-E163-40CA-BCFB-E8F64AC9F4B5}" srcOrd="2" destOrd="0" presId="urn:microsoft.com/office/officeart/2018/5/layout/CenteredIconLabelDescriptionList"/>
    <dgm:cxn modelId="{E4C9D223-E6CD-48FB-B251-EA780A88DA49}" type="presParOf" srcId="{E79627A8-E163-40CA-BCFB-E8F64AC9F4B5}" destId="{4D549CCF-8BBF-49CE-AEC6-366DE2BE18EE}" srcOrd="0" destOrd="0" presId="urn:microsoft.com/office/officeart/2018/5/layout/CenteredIconLabelDescriptionList"/>
    <dgm:cxn modelId="{A1A56DBB-8F91-434A-8D00-366353D2093D}" type="presParOf" srcId="{E79627A8-E163-40CA-BCFB-E8F64AC9F4B5}" destId="{B75B363E-9E6F-4488-B63D-EFD15DAE0BDE}" srcOrd="1" destOrd="0" presId="urn:microsoft.com/office/officeart/2018/5/layout/CenteredIconLabelDescriptionList"/>
    <dgm:cxn modelId="{C4984204-2D24-4F7F-A261-FB8B693668D5}" type="presParOf" srcId="{E79627A8-E163-40CA-BCFB-E8F64AC9F4B5}" destId="{780B0657-7284-42BC-B839-ADD65C2DE525}" srcOrd="2" destOrd="0" presId="urn:microsoft.com/office/officeart/2018/5/layout/CenteredIconLabelDescriptionList"/>
    <dgm:cxn modelId="{1D5AB479-6DC3-4D0D-B997-4B854036D948}" type="presParOf" srcId="{E79627A8-E163-40CA-BCFB-E8F64AC9F4B5}" destId="{BCA016E6-F332-4B7F-9714-65DAA1BA38A9}" srcOrd="3" destOrd="0" presId="urn:microsoft.com/office/officeart/2018/5/layout/CenteredIconLabelDescriptionList"/>
    <dgm:cxn modelId="{8B3A4CCC-C688-4E1B-91BB-D38327097D35}" type="presParOf" srcId="{E79627A8-E163-40CA-BCFB-E8F64AC9F4B5}" destId="{7394A9B2-74E3-4604-B057-844E944F24A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0755F-F036-4577-BA03-0DF5ABF3952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7AAF43D-59CE-4A62-AEF3-CBD163E31FDB}">
      <dgm:prSet custT="1"/>
      <dgm:spPr/>
      <dgm:t>
        <a:bodyPr/>
        <a:lstStyle/>
        <a:p>
          <a:r>
            <a:rPr lang="en-US" sz="3100" b="1" dirty="0"/>
            <a:t>Name the Dynamic: </a:t>
          </a:r>
          <a:r>
            <a:rPr lang="en-US" sz="2000" b="1" dirty="0">
              <a:solidFill>
                <a:srgbClr val="0070C0"/>
              </a:solidFill>
            </a:rPr>
            <a:t>Focusing discussion, addressing hot topic</a:t>
          </a:r>
          <a:endParaRPr lang="en-US" sz="2000" dirty="0">
            <a:solidFill>
              <a:srgbClr val="0070C0"/>
            </a:solidFill>
          </a:endParaRPr>
        </a:p>
      </dgm:t>
    </dgm:pt>
    <dgm:pt modelId="{3BF880C6-262B-4FB4-92AD-C5C009F7B15A}" type="parTrans" cxnId="{A6AD85C0-7B1F-486A-9A24-E2E893B54050}">
      <dgm:prSet/>
      <dgm:spPr/>
      <dgm:t>
        <a:bodyPr/>
        <a:lstStyle/>
        <a:p>
          <a:endParaRPr lang="en-US"/>
        </a:p>
      </dgm:t>
    </dgm:pt>
    <dgm:pt modelId="{1F2F5513-AA96-4D0C-836A-CCE834A7AB62}" type="sibTrans" cxnId="{A6AD85C0-7B1F-486A-9A24-E2E893B54050}">
      <dgm:prSet/>
      <dgm:spPr/>
      <dgm:t>
        <a:bodyPr/>
        <a:lstStyle/>
        <a:p>
          <a:endParaRPr lang="en-US"/>
        </a:p>
      </dgm:t>
    </dgm:pt>
    <dgm:pt modelId="{6A89AA65-D702-4A4C-B209-DE24084557BA}">
      <dgm:prSet custT="1"/>
      <dgm:spPr/>
      <dgm:t>
        <a:bodyPr/>
        <a:lstStyle/>
        <a:p>
          <a:r>
            <a:rPr lang="en-US" sz="3100" b="1" dirty="0"/>
            <a:t>Validation: </a:t>
          </a:r>
          <a:r>
            <a:rPr lang="en-US" sz="2000" b="1" dirty="0">
              <a:solidFill>
                <a:srgbClr val="0070C0"/>
              </a:solidFill>
            </a:rPr>
            <a:t>Reaffirming importance of other people’s perspective </a:t>
          </a:r>
          <a:endParaRPr lang="en-US" sz="2000" dirty="0">
            <a:solidFill>
              <a:srgbClr val="0070C0"/>
            </a:solidFill>
          </a:endParaRPr>
        </a:p>
      </dgm:t>
    </dgm:pt>
    <dgm:pt modelId="{62CCC60D-7A4F-451D-9A75-E9663C5EA9F9}" type="parTrans" cxnId="{F760B353-180A-425B-9440-888CCEA6846F}">
      <dgm:prSet/>
      <dgm:spPr/>
      <dgm:t>
        <a:bodyPr/>
        <a:lstStyle/>
        <a:p>
          <a:endParaRPr lang="en-US"/>
        </a:p>
      </dgm:t>
    </dgm:pt>
    <dgm:pt modelId="{EEE162FE-06F2-4154-B7D8-AD18F10869ED}" type="sibTrans" cxnId="{F760B353-180A-425B-9440-888CCEA6846F}">
      <dgm:prSet/>
      <dgm:spPr/>
      <dgm:t>
        <a:bodyPr/>
        <a:lstStyle/>
        <a:p>
          <a:endParaRPr lang="en-US"/>
        </a:p>
      </dgm:t>
    </dgm:pt>
    <dgm:pt modelId="{FF6EA52B-4628-403F-A208-1624A4F6BE41}">
      <dgm:prSet custT="1"/>
      <dgm:spPr/>
      <dgm:t>
        <a:bodyPr/>
        <a:lstStyle/>
        <a:p>
          <a:r>
            <a:rPr lang="en-US" sz="3100" b="1" dirty="0"/>
            <a:t>Normalization: </a:t>
          </a:r>
          <a:r>
            <a:rPr lang="en-US" sz="2000" b="1" dirty="0">
              <a:solidFill>
                <a:srgbClr val="0070C0"/>
              </a:solidFill>
            </a:rPr>
            <a:t>Build trust, calm fear, defuse emotions </a:t>
          </a:r>
          <a:endParaRPr lang="en-US" sz="3100" dirty="0">
            <a:solidFill>
              <a:srgbClr val="0070C0"/>
            </a:solidFill>
          </a:endParaRPr>
        </a:p>
      </dgm:t>
    </dgm:pt>
    <dgm:pt modelId="{8D873EE1-C53B-488F-B85D-8148B9F3DF50}" type="parTrans" cxnId="{B86A51D4-7668-4598-B9C8-D0B005BD091A}">
      <dgm:prSet/>
      <dgm:spPr/>
      <dgm:t>
        <a:bodyPr/>
        <a:lstStyle/>
        <a:p>
          <a:endParaRPr lang="en-US"/>
        </a:p>
      </dgm:t>
    </dgm:pt>
    <dgm:pt modelId="{8F4986C8-AA6E-437B-8E36-12E046D6B8E2}" type="sibTrans" cxnId="{B86A51D4-7668-4598-B9C8-D0B005BD091A}">
      <dgm:prSet/>
      <dgm:spPr/>
      <dgm:t>
        <a:bodyPr/>
        <a:lstStyle/>
        <a:p>
          <a:endParaRPr lang="en-US"/>
        </a:p>
      </dgm:t>
    </dgm:pt>
    <dgm:pt modelId="{5D50CA4C-8139-4ABE-B35C-CCA70D1F5ED1}">
      <dgm:prSet custT="1"/>
      <dgm:spPr/>
      <dgm:t>
        <a:bodyPr/>
        <a:lstStyle/>
        <a:p>
          <a:r>
            <a:rPr lang="en-US" sz="3100" b="1" dirty="0"/>
            <a:t>Generalization: </a:t>
          </a:r>
          <a:r>
            <a:rPr lang="en-US" sz="2000" b="1" dirty="0">
              <a:solidFill>
                <a:srgbClr val="0070C0"/>
              </a:solidFill>
            </a:rPr>
            <a:t>Enable others to see broader relevance</a:t>
          </a:r>
          <a:endParaRPr lang="en-US" sz="3100" dirty="0">
            <a:solidFill>
              <a:srgbClr val="0070C0"/>
            </a:solidFill>
          </a:endParaRPr>
        </a:p>
      </dgm:t>
    </dgm:pt>
    <dgm:pt modelId="{589F669B-D4F6-4B05-AC2F-CCEE514C42AB}" type="parTrans" cxnId="{5E1B6840-E9CC-4450-AA70-D0A1A6BAD389}">
      <dgm:prSet/>
      <dgm:spPr/>
      <dgm:t>
        <a:bodyPr/>
        <a:lstStyle/>
        <a:p>
          <a:endParaRPr lang="en-US"/>
        </a:p>
      </dgm:t>
    </dgm:pt>
    <dgm:pt modelId="{F07A3F47-E9F6-46EE-950F-BCA165D5F8DA}" type="sibTrans" cxnId="{5E1B6840-E9CC-4450-AA70-D0A1A6BAD389}">
      <dgm:prSet/>
      <dgm:spPr/>
      <dgm:t>
        <a:bodyPr/>
        <a:lstStyle/>
        <a:p>
          <a:endParaRPr lang="en-US"/>
        </a:p>
      </dgm:t>
    </dgm:pt>
    <dgm:pt modelId="{8D552033-3F49-4FCA-9769-A1F577EBF391}">
      <dgm:prSet custT="1"/>
      <dgm:spPr/>
      <dgm:t>
        <a:bodyPr/>
        <a:lstStyle/>
        <a:p>
          <a:r>
            <a:rPr lang="en-US" sz="3100" b="1" dirty="0"/>
            <a:t>Paraphrasing: </a:t>
          </a:r>
          <a:r>
            <a:rPr lang="en-US" sz="2000" b="1" dirty="0">
              <a:solidFill>
                <a:srgbClr val="0070C0"/>
              </a:solidFill>
            </a:rPr>
            <a:t>Clarify and/or confirm understanding</a:t>
          </a:r>
          <a:endParaRPr lang="en-US" sz="3100" b="1" dirty="0"/>
        </a:p>
        <a:p>
          <a:endParaRPr lang="en-US" sz="3100" dirty="0">
            <a:solidFill>
              <a:srgbClr val="0070C0"/>
            </a:solidFill>
          </a:endParaRPr>
        </a:p>
      </dgm:t>
    </dgm:pt>
    <dgm:pt modelId="{4B00C684-E797-4AFB-82A2-6FA2588CD108}" type="parTrans" cxnId="{F712C199-5284-48E6-835D-8F2B284039AB}">
      <dgm:prSet/>
      <dgm:spPr/>
      <dgm:t>
        <a:bodyPr/>
        <a:lstStyle/>
        <a:p>
          <a:endParaRPr lang="en-US"/>
        </a:p>
      </dgm:t>
    </dgm:pt>
    <dgm:pt modelId="{44DDA46B-64D4-436B-A001-A36C5DE6EE1A}" type="sibTrans" cxnId="{F712C199-5284-48E6-835D-8F2B284039AB}">
      <dgm:prSet/>
      <dgm:spPr/>
      <dgm:t>
        <a:bodyPr/>
        <a:lstStyle/>
        <a:p>
          <a:endParaRPr lang="en-US"/>
        </a:p>
      </dgm:t>
    </dgm:pt>
    <dgm:pt modelId="{FA9310C7-CED0-4EF8-A0AC-1B9A4BD80F6E}">
      <dgm:prSet custT="1"/>
      <dgm:spPr/>
      <dgm:t>
        <a:bodyPr/>
        <a:lstStyle/>
        <a:p>
          <a:r>
            <a:rPr lang="en-US" sz="3100" b="1" dirty="0"/>
            <a:t>Broadening: </a:t>
          </a:r>
          <a:r>
            <a:rPr lang="en-US" sz="2000" b="1" dirty="0">
              <a:solidFill>
                <a:srgbClr val="0070C0"/>
              </a:solidFill>
            </a:rPr>
            <a:t>Engaging other people to share perspectives</a:t>
          </a:r>
          <a:endParaRPr lang="en-US" sz="3100" dirty="0"/>
        </a:p>
      </dgm:t>
    </dgm:pt>
    <dgm:pt modelId="{6FED0605-33F3-4398-9FC5-33FF58E2C1F2}" type="parTrans" cxnId="{41B0DC2B-7C23-4A79-A55C-EE845B37B410}">
      <dgm:prSet/>
      <dgm:spPr/>
      <dgm:t>
        <a:bodyPr/>
        <a:lstStyle/>
        <a:p>
          <a:endParaRPr lang="en-US"/>
        </a:p>
      </dgm:t>
    </dgm:pt>
    <dgm:pt modelId="{D9C73E01-36DD-4F72-9F05-A76F94D73AD1}" type="sibTrans" cxnId="{41B0DC2B-7C23-4A79-A55C-EE845B37B410}">
      <dgm:prSet/>
      <dgm:spPr/>
      <dgm:t>
        <a:bodyPr/>
        <a:lstStyle/>
        <a:p>
          <a:endParaRPr lang="en-US"/>
        </a:p>
      </dgm:t>
    </dgm:pt>
    <dgm:pt modelId="{A1CAF7A9-53A5-4B61-83FA-58AC6440EB46}">
      <dgm:prSet custT="1"/>
      <dgm:spPr/>
      <dgm:t>
        <a:bodyPr/>
        <a:lstStyle/>
        <a:p>
          <a:r>
            <a:rPr lang="en-US" sz="3100" b="1" dirty="0"/>
            <a:t>Previewing: </a:t>
          </a:r>
          <a:r>
            <a:rPr lang="en-US" sz="2000" b="1" dirty="0">
              <a:solidFill>
                <a:srgbClr val="0070C0"/>
              </a:solidFill>
            </a:rPr>
            <a:t>Guide and refocus topic of discussion</a:t>
          </a:r>
          <a:endParaRPr lang="en-US" sz="3100" dirty="0"/>
        </a:p>
      </dgm:t>
    </dgm:pt>
    <dgm:pt modelId="{18CC2B2C-4146-419D-9A54-D7539ED1F22B}" type="parTrans" cxnId="{A09821C2-C55C-43D9-9B7C-1AB10CD1A98E}">
      <dgm:prSet/>
      <dgm:spPr/>
      <dgm:t>
        <a:bodyPr/>
        <a:lstStyle/>
        <a:p>
          <a:endParaRPr lang="en-US"/>
        </a:p>
      </dgm:t>
    </dgm:pt>
    <dgm:pt modelId="{CC040171-9FC2-4C97-85E0-BD7AAF867FB1}" type="sibTrans" cxnId="{A09821C2-C55C-43D9-9B7C-1AB10CD1A98E}">
      <dgm:prSet/>
      <dgm:spPr/>
      <dgm:t>
        <a:bodyPr/>
        <a:lstStyle/>
        <a:p>
          <a:endParaRPr lang="en-US"/>
        </a:p>
      </dgm:t>
    </dgm:pt>
    <dgm:pt modelId="{D7357FF4-CDC1-4F2B-9043-9DA5A9CA55BE}" type="pres">
      <dgm:prSet presAssocID="{A0E0755F-F036-4577-BA03-0DF5ABF39523}" presName="vert0" presStyleCnt="0">
        <dgm:presLayoutVars>
          <dgm:dir/>
          <dgm:animOne val="branch"/>
          <dgm:animLvl val="lvl"/>
        </dgm:presLayoutVars>
      </dgm:prSet>
      <dgm:spPr/>
    </dgm:pt>
    <dgm:pt modelId="{9094FCDF-D98F-4328-B690-39F7D2C992BD}" type="pres">
      <dgm:prSet presAssocID="{07AAF43D-59CE-4A62-AEF3-CBD163E31FDB}" presName="thickLine" presStyleLbl="alignNode1" presStyleIdx="0" presStyleCnt="7"/>
      <dgm:spPr/>
    </dgm:pt>
    <dgm:pt modelId="{9A629E3F-2D28-4665-ADBF-716FB15EF3E4}" type="pres">
      <dgm:prSet presAssocID="{07AAF43D-59CE-4A62-AEF3-CBD163E31FDB}" presName="horz1" presStyleCnt="0"/>
      <dgm:spPr/>
    </dgm:pt>
    <dgm:pt modelId="{570C71FA-D089-4415-888A-5B10FB4E013D}" type="pres">
      <dgm:prSet presAssocID="{07AAF43D-59CE-4A62-AEF3-CBD163E31FDB}" presName="tx1" presStyleLbl="revTx" presStyleIdx="0" presStyleCnt="7"/>
      <dgm:spPr/>
    </dgm:pt>
    <dgm:pt modelId="{CF8F117A-EC9D-4C27-BA79-405612E1AF78}" type="pres">
      <dgm:prSet presAssocID="{07AAF43D-59CE-4A62-AEF3-CBD163E31FDB}" presName="vert1" presStyleCnt="0"/>
      <dgm:spPr/>
    </dgm:pt>
    <dgm:pt modelId="{128A0380-D9C7-48C2-BE47-1BE0E77B8D11}" type="pres">
      <dgm:prSet presAssocID="{6A89AA65-D702-4A4C-B209-DE24084557BA}" presName="thickLine" presStyleLbl="alignNode1" presStyleIdx="1" presStyleCnt="7"/>
      <dgm:spPr/>
    </dgm:pt>
    <dgm:pt modelId="{98D89BEB-5D43-493B-8DBA-27790F5D76E6}" type="pres">
      <dgm:prSet presAssocID="{6A89AA65-D702-4A4C-B209-DE24084557BA}" presName="horz1" presStyleCnt="0"/>
      <dgm:spPr/>
    </dgm:pt>
    <dgm:pt modelId="{69F065A2-3FFB-437E-9F24-F3803A0DBF7B}" type="pres">
      <dgm:prSet presAssocID="{6A89AA65-D702-4A4C-B209-DE24084557BA}" presName="tx1" presStyleLbl="revTx" presStyleIdx="1" presStyleCnt="7"/>
      <dgm:spPr/>
    </dgm:pt>
    <dgm:pt modelId="{A2B329B2-467D-4C60-B1E6-769544BC5B7B}" type="pres">
      <dgm:prSet presAssocID="{6A89AA65-D702-4A4C-B209-DE24084557BA}" presName="vert1" presStyleCnt="0"/>
      <dgm:spPr/>
    </dgm:pt>
    <dgm:pt modelId="{DF04F2CD-4FB3-4A04-9D46-C892000767D7}" type="pres">
      <dgm:prSet presAssocID="{FF6EA52B-4628-403F-A208-1624A4F6BE41}" presName="thickLine" presStyleLbl="alignNode1" presStyleIdx="2" presStyleCnt="7"/>
      <dgm:spPr/>
    </dgm:pt>
    <dgm:pt modelId="{225539F2-FE23-402A-8648-AD8F7CB47654}" type="pres">
      <dgm:prSet presAssocID="{FF6EA52B-4628-403F-A208-1624A4F6BE41}" presName="horz1" presStyleCnt="0"/>
      <dgm:spPr/>
    </dgm:pt>
    <dgm:pt modelId="{F47CCAAE-791C-4B08-B558-92A175519CC4}" type="pres">
      <dgm:prSet presAssocID="{FF6EA52B-4628-403F-A208-1624A4F6BE41}" presName="tx1" presStyleLbl="revTx" presStyleIdx="2" presStyleCnt="7"/>
      <dgm:spPr/>
    </dgm:pt>
    <dgm:pt modelId="{D153F075-515D-497C-8F6D-7AE0743F9154}" type="pres">
      <dgm:prSet presAssocID="{FF6EA52B-4628-403F-A208-1624A4F6BE41}" presName="vert1" presStyleCnt="0"/>
      <dgm:spPr/>
    </dgm:pt>
    <dgm:pt modelId="{92C1A87F-6E8C-4220-B48B-CE1CE03128AA}" type="pres">
      <dgm:prSet presAssocID="{5D50CA4C-8139-4ABE-B35C-CCA70D1F5ED1}" presName="thickLine" presStyleLbl="alignNode1" presStyleIdx="3" presStyleCnt="7"/>
      <dgm:spPr/>
    </dgm:pt>
    <dgm:pt modelId="{6A123AC2-C0F2-4745-AC53-23321594F10D}" type="pres">
      <dgm:prSet presAssocID="{5D50CA4C-8139-4ABE-B35C-CCA70D1F5ED1}" presName="horz1" presStyleCnt="0"/>
      <dgm:spPr/>
    </dgm:pt>
    <dgm:pt modelId="{854F094B-6F15-43B5-A987-7826650FB370}" type="pres">
      <dgm:prSet presAssocID="{5D50CA4C-8139-4ABE-B35C-CCA70D1F5ED1}" presName="tx1" presStyleLbl="revTx" presStyleIdx="3" presStyleCnt="7"/>
      <dgm:spPr/>
    </dgm:pt>
    <dgm:pt modelId="{C9F395FA-F2D6-473D-A38E-CD42CE0359D1}" type="pres">
      <dgm:prSet presAssocID="{5D50CA4C-8139-4ABE-B35C-CCA70D1F5ED1}" presName="vert1" presStyleCnt="0"/>
      <dgm:spPr/>
    </dgm:pt>
    <dgm:pt modelId="{82A93BB7-10AC-4ECE-B415-26A2CBEC4A21}" type="pres">
      <dgm:prSet presAssocID="{8D552033-3F49-4FCA-9769-A1F577EBF391}" presName="thickLine" presStyleLbl="alignNode1" presStyleIdx="4" presStyleCnt="7"/>
      <dgm:spPr/>
    </dgm:pt>
    <dgm:pt modelId="{C22B3F0A-E404-43A9-8E9E-E193C24E7726}" type="pres">
      <dgm:prSet presAssocID="{8D552033-3F49-4FCA-9769-A1F577EBF391}" presName="horz1" presStyleCnt="0"/>
      <dgm:spPr/>
    </dgm:pt>
    <dgm:pt modelId="{03DBA2C4-94CE-41D6-969E-EA4D7D195299}" type="pres">
      <dgm:prSet presAssocID="{8D552033-3F49-4FCA-9769-A1F577EBF391}" presName="tx1" presStyleLbl="revTx" presStyleIdx="4" presStyleCnt="7"/>
      <dgm:spPr/>
    </dgm:pt>
    <dgm:pt modelId="{A7592B61-B39D-4D33-8720-E479E830C3A6}" type="pres">
      <dgm:prSet presAssocID="{8D552033-3F49-4FCA-9769-A1F577EBF391}" presName="vert1" presStyleCnt="0"/>
      <dgm:spPr/>
    </dgm:pt>
    <dgm:pt modelId="{E803BEFF-E12F-41DA-9EC6-7D6828FF8AA8}" type="pres">
      <dgm:prSet presAssocID="{FA9310C7-CED0-4EF8-A0AC-1B9A4BD80F6E}" presName="thickLine" presStyleLbl="alignNode1" presStyleIdx="5" presStyleCnt="7"/>
      <dgm:spPr/>
    </dgm:pt>
    <dgm:pt modelId="{22ECD3A9-3945-441C-ACB6-6140C1780FE7}" type="pres">
      <dgm:prSet presAssocID="{FA9310C7-CED0-4EF8-A0AC-1B9A4BD80F6E}" presName="horz1" presStyleCnt="0"/>
      <dgm:spPr/>
    </dgm:pt>
    <dgm:pt modelId="{E2FE28D1-1CBE-43E8-A773-618A91546FF2}" type="pres">
      <dgm:prSet presAssocID="{FA9310C7-CED0-4EF8-A0AC-1B9A4BD80F6E}" presName="tx1" presStyleLbl="revTx" presStyleIdx="5" presStyleCnt="7"/>
      <dgm:spPr/>
    </dgm:pt>
    <dgm:pt modelId="{B1A124F8-E4CF-4596-9077-AF7926F33165}" type="pres">
      <dgm:prSet presAssocID="{FA9310C7-CED0-4EF8-A0AC-1B9A4BD80F6E}" presName="vert1" presStyleCnt="0"/>
      <dgm:spPr/>
    </dgm:pt>
    <dgm:pt modelId="{4A05FC70-F1DF-4A71-AE52-4FEE5AD8E57D}" type="pres">
      <dgm:prSet presAssocID="{A1CAF7A9-53A5-4B61-83FA-58AC6440EB46}" presName="thickLine" presStyleLbl="alignNode1" presStyleIdx="6" presStyleCnt="7"/>
      <dgm:spPr/>
    </dgm:pt>
    <dgm:pt modelId="{2146D013-160F-44C3-A73B-F39202DEA420}" type="pres">
      <dgm:prSet presAssocID="{A1CAF7A9-53A5-4B61-83FA-58AC6440EB46}" presName="horz1" presStyleCnt="0"/>
      <dgm:spPr/>
    </dgm:pt>
    <dgm:pt modelId="{D70D9178-2BBC-46FD-BE5C-88D28C2A9351}" type="pres">
      <dgm:prSet presAssocID="{A1CAF7A9-53A5-4B61-83FA-58AC6440EB46}" presName="tx1" presStyleLbl="revTx" presStyleIdx="6" presStyleCnt="7"/>
      <dgm:spPr/>
    </dgm:pt>
    <dgm:pt modelId="{34111E4F-88EF-4C8B-A26E-C0D163DB8F4E}" type="pres">
      <dgm:prSet presAssocID="{A1CAF7A9-53A5-4B61-83FA-58AC6440EB46}" presName="vert1" presStyleCnt="0"/>
      <dgm:spPr/>
    </dgm:pt>
  </dgm:ptLst>
  <dgm:cxnLst>
    <dgm:cxn modelId="{8C90BA23-F11A-44DC-BF40-82A85DC35905}" type="presOf" srcId="{5D50CA4C-8139-4ABE-B35C-CCA70D1F5ED1}" destId="{854F094B-6F15-43B5-A987-7826650FB370}" srcOrd="0" destOrd="0" presId="urn:microsoft.com/office/officeart/2008/layout/LinedList"/>
    <dgm:cxn modelId="{41B0DC2B-7C23-4A79-A55C-EE845B37B410}" srcId="{A0E0755F-F036-4577-BA03-0DF5ABF39523}" destId="{FA9310C7-CED0-4EF8-A0AC-1B9A4BD80F6E}" srcOrd="5" destOrd="0" parTransId="{6FED0605-33F3-4398-9FC5-33FF58E2C1F2}" sibTransId="{D9C73E01-36DD-4F72-9F05-A76F94D73AD1}"/>
    <dgm:cxn modelId="{86C94D34-8EBD-4FCB-9A35-AFC07160388A}" type="presOf" srcId="{FA9310C7-CED0-4EF8-A0AC-1B9A4BD80F6E}" destId="{E2FE28D1-1CBE-43E8-A773-618A91546FF2}" srcOrd="0" destOrd="0" presId="urn:microsoft.com/office/officeart/2008/layout/LinedList"/>
    <dgm:cxn modelId="{5E1B6840-E9CC-4450-AA70-D0A1A6BAD389}" srcId="{A0E0755F-F036-4577-BA03-0DF5ABF39523}" destId="{5D50CA4C-8139-4ABE-B35C-CCA70D1F5ED1}" srcOrd="3" destOrd="0" parTransId="{589F669B-D4F6-4B05-AC2F-CCEE514C42AB}" sibTransId="{F07A3F47-E9F6-46EE-950F-BCA165D5F8DA}"/>
    <dgm:cxn modelId="{9066B864-2E7D-4F7A-8AEB-3DC2E663914C}" type="presOf" srcId="{A1CAF7A9-53A5-4B61-83FA-58AC6440EB46}" destId="{D70D9178-2BBC-46FD-BE5C-88D28C2A9351}" srcOrd="0" destOrd="0" presId="urn:microsoft.com/office/officeart/2008/layout/LinedList"/>
    <dgm:cxn modelId="{5112DD66-8532-42A6-B246-FB2F82714B88}" type="presOf" srcId="{A0E0755F-F036-4577-BA03-0DF5ABF39523}" destId="{D7357FF4-CDC1-4F2B-9043-9DA5A9CA55BE}" srcOrd="0" destOrd="0" presId="urn:microsoft.com/office/officeart/2008/layout/LinedList"/>
    <dgm:cxn modelId="{16B20152-95F0-4E04-A07B-0B1700CC8E5D}" type="presOf" srcId="{6A89AA65-D702-4A4C-B209-DE24084557BA}" destId="{69F065A2-3FFB-437E-9F24-F3803A0DBF7B}" srcOrd="0" destOrd="0" presId="urn:microsoft.com/office/officeart/2008/layout/LinedList"/>
    <dgm:cxn modelId="{F760B353-180A-425B-9440-888CCEA6846F}" srcId="{A0E0755F-F036-4577-BA03-0DF5ABF39523}" destId="{6A89AA65-D702-4A4C-B209-DE24084557BA}" srcOrd="1" destOrd="0" parTransId="{62CCC60D-7A4F-451D-9A75-E9663C5EA9F9}" sibTransId="{EEE162FE-06F2-4154-B7D8-AD18F10869ED}"/>
    <dgm:cxn modelId="{9099308A-AAE7-486B-8927-AF3B9AB19C25}" type="presOf" srcId="{8D552033-3F49-4FCA-9769-A1F577EBF391}" destId="{03DBA2C4-94CE-41D6-969E-EA4D7D195299}" srcOrd="0" destOrd="0" presId="urn:microsoft.com/office/officeart/2008/layout/LinedList"/>
    <dgm:cxn modelId="{F712C199-5284-48E6-835D-8F2B284039AB}" srcId="{A0E0755F-F036-4577-BA03-0DF5ABF39523}" destId="{8D552033-3F49-4FCA-9769-A1F577EBF391}" srcOrd="4" destOrd="0" parTransId="{4B00C684-E797-4AFB-82A2-6FA2588CD108}" sibTransId="{44DDA46B-64D4-436B-A001-A36C5DE6EE1A}"/>
    <dgm:cxn modelId="{D580ADA2-9E03-4436-AAEF-426428458102}" type="presOf" srcId="{FF6EA52B-4628-403F-A208-1624A4F6BE41}" destId="{F47CCAAE-791C-4B08-B558-92A175519CC4}" srcOrd="0" destOrd="0" presId="urn:microsoft.com/office/officeart/2008/layout/LinedList"/>
    <dgm:cxn modelId="{92FC03AB-7562-4CB7-91E9-D4A9B7053CC8}" type="presOf" srcId="{07AAF43D-59CE-4A62-AEF3-CBD163E31FDB}" destId="{570C71FA-D089-4415-888A-5B10FB4E013D}" srcOrd="0" destOrd="0" presId="urn:microsoft.com/office/officeart/2008/layout/LinedList"/>
    <dgm:cxn modelId="{A6AD85C0-7B1F-486A-9A24-E2E893B54050}" srcId="{A0E0755F-F036-4577-BA03-0DF5ABF39523}" destId="{07AAF43D-59CE-4A62-AEF3-CBD163E31FDB}" srcOrd="0" destOrd="0" parTransId="{3BF880C6-262B-4FB4-92AD-C5C009F7B15A}" sibTransId="{1F2F5513-AA96-4D0C-836A-CCE834A7AB62}"/>
    <dgm:cxn modelId="{A09821C2-C55C-43D9-9B7C-1AB10CD1A98E}" srcId="{A0E0755F-F036-4577-BA03-0DF5ABF39523}" destId="{A1CAF7A9-53A5-4B61-83FA-58AC6440EB46}" srcOrd="6" destOrd="0" parTransId="{18CC2B2C-4146-419D-9A54-D7539ED1F22B}" sibTransId="{CC040171-9FC2-4C97-85E0-BD7AAF867FB1}"/>
    <dgm:cxn modelId="{B86A51D4-7668-4598-B9C8-D0B005BD091A}" srcId="{A0E0755F-F036-4577-BA03-0DF5ABF39523}" destId="{FF6EA52B-4628-403F-A208-1624A4F6BE41}" srcOrd="2" destOrd="0" parTransId="{8D873EE1-C53B-488F-B85D-8148B9F3DF50}" sibTransId="{8F4986C8-AA6E-437B-8E36-12E046D6B8E2}"/>
    <dgm:cxn modelId="{C896059D-EDFB-4C6B-8CE2-C18FBFA451AD}" type="presParOf" srcId="{D7357FF4-CDC1-4F2B-9043-9DA5A9CA55BE}" destId="{9094FCDF-D98F-4328-B690-39F7D2C992BD}" srcOrd="0" destOrd="0" presId="urn:microsoft.com/office/officeart/2008/layout/LinedList"/>
    <dgm:cxn modelId="{5DCEC0EA-B66D-48BD-8CEE-788AD68049B2}" type="presParOf" srcId="{D7357FF4-CDC1-4F2B-9043-9DA5A9CA55BE}" destId="{9A629E3F-2D28-4665-ADBF-716FB15EF3E4}" srcOrd="1" destOrd="0" presId="urn:microsoft.com/office/officeart/2008/layout/LinedList"/>
    <dgm:cxn modelId="{5C5AC096-AD45-4BEA-B3ED-59CAC53B6A68}" type="presParOf" srcId="{9A629E3F-2D28-4665-ADBF-716FB15EF3E4}" destId="{570C71FA-D089-4415-888A-5B10FB4E013D}" srcOrd="0" destOrd="0" presId="urn:microsoft.com/office/officeart/2008/layout/LinedList"/>
    <dgm:cxn modelId="{FA6DCFD2-2AEC-4483-A6DC-FB561363E211}" type="presParOf" srcId="{9A629E3F-2D28-4665-ADBF-716FB15EF3E4}" destId="{CF8F117A-EC9D-4C27-BA79-405612E1AF78}" srcOrd="1" destOrd="0" presId="urn:microsoft.com/office/officeart/2008/layout/LinedList"/>
    <dgm:cxn modelId="{9684425F-30EC-4538-9847-36F0E0D08DE9}" type="presParOf" srcId="{D7357FF4-CDC1-4F2B-9043-9DA5A9CA55BE}" destId="{128A0380-D9C7-48C2-BE47-1BE0E77B8D11}" srcOrd="2" destOrd="0" presId="urn:microsoft.com/office/officeart/2008/layout/LinedList"/>
    <dgm:cxn modelId="{A7B63F60-F517-4B72-90ED-B57B6C291032}" type="presParOf" srcId="{D7357FF4-CDC1-4F2B-9043-9DA5A9CA55BE}" destId="{98D89BEB-5D43-493B-8DBA-27790F5D76E6}" srcOrd="3" destOrd="0" presId="urn:microsoft.com/office/officeart/2008/layout/LinedList"/>
    <dgm:cxn modelId="{BE558E7A-1E49-42D2-9796-9307A1C8E7DB}" type="presParOf" srcId="{98D89BEB-5D43-493B-8DBA-27790F5D76E6}" destId="{69F065A2-3FFB-437E-9F24-F3803A0DBF7B}" srcOrd="0" destOrd="0" presId="urn:microsoft.com/office/officeart/2008/layout/LinedList"/>
    <dgm:cxn modelId="{E7B5A6F1-23E1-4526-98D2-AC3AF64F2899}" type="presParOf" srcId="{98D89BEB-5D43-493B-8DBA-27790F5D76E6}" destId="{A2B329B2-467D-4C60-B1E6-769544BC5B7B}" srcOrd="1" destOrd="0" presId="urn:microsoft.com/office/officeart/2008/layout/LinedList"/>
    <dgm:cxn modelId="{14E7E62D-1034-49C5-8479-E8F4C9F544D5}" type="presParOf" srcId="{D7357FF4-CDC1-4F2B-9043-9DA5A9CA55BE}" destId="{DF04F2CD-4FB3-4A04-9D46-C892000767D7}" srcOrd="4" destOrd="0" presId="urn:microsoft.com/office/officeart/2008/layout/LinedList"/>
    <dgm:cxn modelId="{1500BAAF-F09C-4E45-8BDD-25B7D62C9E57}" type="presParOf" srcId="{D7357FF4-CDC1-4F2B-9043-9DA5A9CA55BE}" destId="{225539F2-FE23-402A-8648-AD8F7CB47654}" srcOrd="5" destOrd="0" presId="urn:microsoft.com/office/officeart/2008/layout/LinedList"/>
    <dgm:cxn modelId="{68C1567F-D97D-4699-9AE7-59E0441EA3E2}" type="presParOf" srcId="{225539F2-FE23-402A-8648-AD8F7CB47654}" destId="{F47CCAAE-791C-4B08-B558-92A175519CC4}" srcOrd="0" destOrd="0" presId="urn:microsoft.com/office/officeart/2008/layout/LinedList"/>
    <dgm:cxn modelId="{57CC07EF-5781-49DF-9BA3-37DDFDDE5112}" type="presParOf" srcId="{225539F2-FE23-402A-8648-AD8F7CB47654}" destId="{D153F075-515D-497C-8F6D-7AE0743F9154}" srcOrd="1" destOrd="0" presId="urn:microsoft.com/office/officeart/2008/layout/LinedList"/>
    <dgm:cxn modelId="{0145D1E0-8614-4415-8F08-3BF494D38D96}" type="presParOf" srcId="{D7357FF4-CDC1-4F2B-9043-9DA5A9CA55BE}" destId="{92C1A87F-6E8C-4220-B48B-CE1CE03128AA}" srcOrd="6" destOrd="0" presId="urn:microsoft.com/office/officeart/2008/layout/LinedList"/>
    <dgm:cxn modelId="{25ECBDF5-EE1C-4893-955F-A659F72FFA16}" type="presParOf" srcId="{D7357FF4-CDC1-4F2B-9043-9DA5A9CA55BE}" destId="{6A123AC2-C0F2-4745-AC53-23321594F10D}" srcOrd="7" destOrd="0" presId="urn:microsoft.com/office/officeart/2008/layout/LinedList"/>
    <dgm:cxn modelId="{433643ED-4489-481C-979D-9EDB8F24FE09}" type="presParOf" srcId="{6A123AC2-C0F2-4745-AC53-23321594F10D}" destId="{854F094B-6F15-43B5-A987-7826650FB370}" srcOrd="0" destOrd="0" presId="urn:microsoft.com/office/officeart/2008/layout/LinedList"/>
    <dgm:cxn modelId="{C34A2C41-F70D-439A-B7FC-B6759DBDBEB8}" type="presParOf" srcId="{6A123AC2-C0F2-4745-AC53-23321594F10D}" destId="{C9F395FA-F2D6-473D-A38E-CD42CE0359D1}" srcOrd="1" destOrd="0" presId="urn:microsoft.com/office/officeart/2008/layout/LinedList"/>
    <dgm:cxn modelId="{7C48BAAB-5582-4D35-91D5-19A6ED71980B}" type="presParOf" srcId="{D7357FF4-CDC1-4F2B-9043-9DA5A9CA55BE}" destId="{82A93BB7-10AC-4ECE-B415-26A2CBEC4A21}" srcOrd="8" destOrd="0" presId="urn:microsoft.com/office/officeart/2008/layout/LinedList"/>
    <dgm:cxn modelId="{ACD6847B-6F35-4BF4-AE4F-C34819F4CACE}" type="presParOf" srcId="{D7357FF4-CDC1-4F2B-9043-9DA5A9CA55BE}" destId="{C22B3F0A-E404-43A9-8E9E-E193C24E7726}" srcOrd="9" destOrd="0" presId="urn:microsoft.com/office/officeart/2008/layout/LinedList"/>
    <dgm:cxn modelId="{2E7FECDD-6F13-472E-A5EF-7F6418B66D13}" type="presParOf" srcId="{C22B3F0A-E404-43A9-8E9E-E193C24E7726}" destId="{03DBA2C4-94CE-41D6-969E-EA4D7D195299}" srcOrd="0" destOrd="0" presId="urn:microsoft.com/office/officeart/2008/layout/LinedList"/>
    <dgm:cxn modelId="{4F1B7952-49D9-4CC6-A0A0-20559C9E8F81}" type="presParOf" srcId="{C22B3F0A-E404-43A9-8E9E-E193C24E7726}" destId="{A7592B61-B39D-4D33-8720-E479E830C3A6}" srcOrd="1" destOrd="0" presId="urn:microsoft.com/office/officeart/2008/layout/LinedList"/>
    <dgm:cxn modelId="{4283FCE5-8B21-402A-8ED2-660678A5CA30}" type="presParOf" srcId="{D7357FF4-CDC1-4F2B-9043-9DA5A9CA55BE}" destId="{E803BEFF-E12F-41DA-9EC6-7D6828FF8AA8}" srcOrd="10" destOrd="0" presId="urn:microsoft.com/office/officeart/2008/layout/LinedList"/>
    <dgm:cxn modelId="{B5D6E01D-7B26-40F6-880B-CC91A397D163}" type="presParOf" srcId="{D7357FF4-CDC1-4F2B-9043-9DA5A9CA55BE}" destId="{22ECD3A9-3945-441C-ACB6-6140C1780FE7}" srcOrd="11" destOrd="0" presId="urn:microsoft.com/office/officeart/2008/layout/LinedList"/>
    <dgm:cxn modelId="{7382C7BB-BAC6-4A60-925B-DFCE4E92A1BA}" type="presParOf" srcId="{22ECD3A9-3945-441C-ACB6-6140C1780FE7}" destId="{E2FE28D1-1CBE-43E8-A773-618A91546FF2}" srcOrd="0" destOrd="0" presId="urn:microsoft.com/office/officeart/2008/layout/LinedList"/>
    <dgm:cxn modelId="{F3EDE862-73C6-4A77-A627-8D95BC73A89E}" type="presParOf" srcId="{22ECD3A9-3945-441C-ACB6-6140C1780FE7}" destId="{B1A124F8-E4CF-4596-9077-AF7926F33165}" srcOrd="1" destOrd="0" presId="urn:microsoft.com/office/officeart/2008/layout/LinedList"/>
    <dgm:cxn modelId="{0E565D2F-BE71-422D-8E7A-BE3369C5C1B5}" type="presParOf" srcId="{D7357FF4-CDC1-4F2B-9043-9DA5A9CA55BE}" destId="{4A05FC70-F1DF-4A71-AE52-4FEE5AD8E57D}" srcOrd="12" destOrd="0" presId="urn:microsoft.com/office/officeart/2008/layout/LinedList"/>
    <dgm:cxn modelId="{2F00B992-0477-41C4-A2D3-B0C7A707BB32}" type="presParOf" srcId="{D7357FF4-CDC1-4F2B-9043-9DA5A9CA55BE}" destId="{2146D013-160F-44C3-A73B-F39202DEA420}" srcOrd="13" destOrd="0" presId="urn:microsoft.com/office/officeart/2008/layout/LinedList"/>
    <dgm:cxn modelId="{FB02365E-880B-4345-A658-A1A0BDC8878A}" type="presParOf" srcId="{2146D013-160F-44C3-A73B-F39202DEA420}" destId="{D70D9178-2BBC-46FD-BE5C-88D28C2A9351}" srcOrd="0" destOrd="0" presId="urn:microsoft.com/office/officeart/2008/layout/LinedList"/>
    <dgm:cxn modelId="{4855073E-6415-4B87-A34D-72820D659E4F}" type="presParOf" srcId="{2146D013-160F-44C3-A73B-F39202DEA420}" destId="{34111E4F-88EF-4C8B-A26E-C0D163DB8F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5EBD6-077C-4543-9BEE-EF7F3C83E298}">
      <dsp:nvSpPr>
        <dsp:cNvPr id="0" name=""/>
        <dsp:cNvSpPr/>
      </dsp:nvSpPr>
      <dsp:spPr>
        <a:xfrm>
          <a:off x="927148" y="165749"/>
          <a:ext cx="996679" cy="9966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7EB97D-5B19-44CA-9FDF-BB057CD1EB75}">
      <dsp:nvSpPr>
        <dsp:cNvPr id="0" name=""/>
        <dsp:cNvSpPr/>
      </dsp:nvSpPr>
      <dsp:spPr>
        <a:xfrm>
          <a:off x="1660" y="1338217"/>
          <a:ext cx="2847656" cy="42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en-US" sz="2700" b="1" kern="1200"/>
            <a:t>Set an agenda</a:t>
          </a:r>
          <a:endParaRPr lang="en-US" sz="2700" kern="1200"/>
        </a:p>
      </dsp:txBody>
      <dsp:txXfrm>
        <a:off x="1660" y="1338217"/>
        <a:ext cx="2847656" cy="427148"/>
      </dsp:txXfrm>
    </dsp:sp>
    <dsp:sp modelId="{08E7450D-4E6F-4392-9D06-AB52AF2DAD44}">
      <dsp:nvSpPr>
        <dsp:cNvPr id="0" name=""/>
        <dsp:cNvSpPr/>
      </dsp:nvSpPr>
      <dsp:spPr>
        <a:xfrm>
          <a:off x="1660" y="1847127"/>
          <a:ext cx="2847656" cy="2406722"/>
        </a:xfrm>
        <a:prstGeom prst="rect">
          <a:avLst/>
        </a:prstGeom>
        <a:noFill/>
        <a:ln>
          <a:noFill/>
        </a:ln>
        <a:effectLst/>
      </dsp:spPr>
      <dsp:style>
        <a:lnRef idx="0">
          <a:scrgbClr r="0" g="0" b="0"/>
        </a:lnRef>
        <a:fillRef idx="0">
          <a:scrgbClr r="0" g="0" b="0"/>
        </a:fillRef>
        <a:effectRef idx="0">
          <a:scrgbClr r="0" g="0" b="0"/>
        </a:effectRef>
        <a:fontRef idx="minor"/>
      </dsp:style>
    </dsp:sp>
    <dsp:sp modelId="{4D549CCF-8BBF-49CE-AEC6-366DE2BE18EE}">
      <dsp:nvSpPr>
        <dsp:cNvPr id="0" name=""/>
        <dsp:cNvSpPr/>
      </dsp:nvSpPr>
      <dsp:spPr>
        <a:xfrm>
          <a:off x="4273144" y="165749"/>
          <a:ext cx="996679" cy="9966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0B0657-7284-42BC-B839-ADD65C2DE525}">
      <dsp:nvSpPr>
        <dsp:cNvPr id="0" name=""/>
        <dsp:cNvSpPr/>
      </dsp:nvSpPr>
      <dsp:spPr>
        <a:xfrm>
          <a:off x="3347656" y="1338217"/>
          <a:ext cx="2847656" cy="42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en-US" sz="2700" b="1" kern="1200" dirty="0"/>
            <a:t>Establish goals:</a:t>
          </a:r>
          <a:endParaRPr lang="en-US" sz="2700" kern="1200" dirty="0"/>
        </a:p>
      </dsp:txBody>
      <dsp:txXfrm>
        <a:off x="3347656" y="1338217"/>
        <a:ext cx="2847656" cy="427148"/>
      </dsp:txXfrm>
    </dsp:sp>
    <dsp:sp modelId="{7394A9B2-74E3-4604-B057-844E944F24AB}">
      <dsp:nvSpPr>
        <dsp:cNvPr id="0" name=""/>
        <dsp:cNvSpPr/>
      </dsp:nvSpPr>
      <dsp:spPr>
        <a:xfrm>
          <a:off x="3349316" y="1867729"/>
          <a:ext cx="2847656" cy="2406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Font typeface="Arial" panose="020B0604020202020204" pitchFamily="34" charset="0"/>
            <a:buNone/>
          </a:pPr>
          <a:r>
            <a:rPr lang="en-US" sz="1700" b="1" kern="1200" dirty="0"/>
            <a:t>What do I really want for myself?</a:t>
          </a:r>
          <a:endParaRPr lang="en-US" sz="1700" kern="1200" dirty="0"/>
        </a:p>
        <a:p>
          <a:pPr marL="0" lvl="0" indent="0" algn="ctr" defTabSz="755650">
            <a:lnSpc>
              <a:spcPct val="100000"/>
            </a:lnSpc>
            <a:spcBef>
              <a:spcPct val="0"/>
            </a:spcBef>
            <a:spcAft>
              <a:spcPct val="35000"/>
            </a:spcAft>
            <a:buNone/>
          </a:pPr>
          <a:r>
            <a:rPr lang="en-US" sz="1700" b="1" kern="1200" dirty="0"/>
            <a:t>What do I really want for others?</a:t>
          </a:r>
          <a:endParaRPr lang="en-US" sz="1700" kern="1200" dirty="0"/>
        </a:p>
        <a:p>
          <a:pPr marL="0" lvl="0" indent="0" algn="ctr" defTabSz="755650">
            <a:lnSpc>
              <a:spcPct val="100000"/>
            </a:lnSpc>
            <a:spcBef>
              <a:spcPct val="0"/>
            </a:spcBef>
            <a:spcAft>
              <a:spcPct val="35000"/>
            </a:spcAft>
            <a:buNone/>
          </a:pPr>
          <a:r>
            <a:rPr lang="en-US" sz="1700" b="1" kern="1200" dirty="0"/>
            <a:t>What do I really want for the relationship?</a:t>
          </a:r>
        </a:p>
        <a:p>
          <a:pPr marL="0" lvl="0" indent="0" algn="ctr" defTabSz="755650">
            <a:lnSpc>
              <a:spcPct val="100000"/>
            </a:lnSpc>
            <a:spcBef>
              <a:spcPct val="0"/>
            </a:spcBef>
            <a:spcAft>
              <a:spcPct val="35000"/>
            </a:spcAft>
            <a:buNone/>
          </a:pPr>
          <a:r>
            <a:rPr lang="en-US" sz="1700" b="1" kern="1200" dirty="0">
              <a:solidFill>
                <a:srgbClr val="0070C0"/>
              </a:solidFill>
            </a:rPr>
            <a:t>How would I behave if I really wanted these results?</a:t>
          </a:r>
        </a:p>
      </dsp:txBody>
      <dsp:txXfrm>
        <a:off x="3349316" y="1867729"/>
        <a:ext cx="2847656" cy="2406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4FCDF-D98F-4328-B690-39F7D2C992BD}">
      <dsp:nvSpPr>
        <dsp:cNvPr id="0" name=""/>
        <dsp:cNvSpPr/>
      </dsp:nvSpPr>
      <dsp:spPr>
        <a:xfrm>
          <a:off x="0" y="580"/>
          <a:ext cx="792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C71FA-D089-4415-888A-5B10FB4E013D}">
      <dsp:nvSpPr>
        <dsp:cNvPr id="0" name=""/>
        <dsp:cNvSpPr/>
      </dsp:nvSpPr>
      <dsp:spPr>
        <a:xfrm>
          <a:off x="0" y="580"/>
          <a:ext cx="7924800" cy="67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Name the Dynamic: </a:t>
          </a:r>
          <a:r>
            <a:rPr lang="en-US" sz="2000" b="1" kern="1200" dirty="0">
              <a:solidFill>
                <a:srgbClr val="0070C0"/>
              </a:solidFill>
            </a:rPr>
            <a:t>Focusing discussion, addressing hot topic</a:t>
          </a:r>
          <a:endParaRPr lang="en-US" sz="2000" kern="1200" dirty="0">
            <a:solidFill>
              <a:srgbClr val="0070C0"/>
            </a:solidFill>
          </a:endParaRPr>
        </a:p>
      </dsp:txBody>
      <dsp:txXfrm>
        <a:off x="0" y="580"/>
        <a:ext cx="7924800" cy="679057"/>
      </dsp:txXfrm>
    </dsp:sp>
    <dsp:sp modelId="{128A0380-D9C7-48C2-BE47-1BE0E77B8D11}">
      <dsp:nvSpPr>
        <dsp:cNvPr id="0" name=""/>
        <dsp:cNvSpPr/>
      </dsp:nvSpPr>
      <dsp:spPr>
        <a:xfrm>
          <a:off x="0" y="679637"/>
          <a:ext cx="792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065A2-3FFB-437E-9F24-F3803A0DBF7B}">
      <dsp:nvSpPr>
        <dsp:cNvPr id="0" name=""/>
        <dsp:cNvSpPr/>
      </dsp:nvSpPr>
      <dsp:spPr>
        <a:xfrm>
          <a:off x="0" y="679637"/>
          <a:ext cx="7924800" cy="67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Validation: </a:t>
          </a:r>
          <a:r>
            <a:rPr lang="en-US" sz="2000" b="1" kern="1200" dirty="0">
              <a:solidFill>
                <a:srgbClr val="0070C0"/>
              </a:solidFill>
            </a:rPr>
            <a:t>Reaffirming importance of other people’s perspective </a:t>
          </a:r>
          <a:endParaRPr lang="en-US" sz="2000" kern="1200" dirty="0">
            <a:solidFill>
              <a:srgbClr val="0070C0"/>
            </a:solidFill>
          </a:endParaRPr>
        </a:p>
      </dsp:txBody>
      <dsp:txXfrm>
        <a:off x="0" y="679637"/>
        <a:ext cx="7924800" cy="679057"/>
      </dsp:txXfrm>
    </dsp:sp>
    <dsp:sp modelId="{DF04F2CD-4FB3-4A04-9D46-C892000767D7}">
      <dsp:nvSpPr>
        <dsp:cNvPr id="0" name=""/>
        <dsp:cNvSpPr/>
      </dsp:nvSpPr>
      <dsp:spPr>
        <a:xfrm>
          <a:off x="0" y="1358695"/>
          <a:ext cx="792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7CCAAE-791C-4B08-B558-92A175519CC4}">
      <dsp:nvSpPr>
        <dsp:cNvPr id="0" name=""/>
        <dsp:cNvSpPr/>
      </dsp:nvSpPr>
      <dsp:spPr>
        <a:xfrm>
          <a:off x="0" y="1358695"/>
          <a:ext cx="7924800" cy="67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Normalization: </a:t>
          </a:r>
          <a:r>
            <a:rPr lang="en-US" sz="2000" b="1" kern="1200" dirty="0">
              <a:solidFill>
                <a:srgbClr val="0070C0"/>
              </a:solidFill>
            </a:rPr>
            <a:t>Build trust, calm fear, defuse emotions </a:t>
          </a:r>
          <a:endParaRPr lang="en-US" sz="3100" kern="1200" dirty="0">
            <a:solidFill>
              <a:srgbClr val="0070C0"/>
            </a:solidFill>
          </a:endParaRPr>
        </a:p>
      </dsp:txBody>
      <dsp:txXfrm>
        <a:off x="0" y="1358695"/>
        <a:ext cx="7924800" cy="679057"/>
      </dsp:txXfrm>
    </dsp:sp>
    <dsp:sp modelId="{92C1A87F-6E8C-4220-B48B-CE1CE03128AA}">
      <dsp:nvSpPr>
        <dsp:cNvPr id="0" name=""/>
        <dsp:cNvSpPr/>
      </dsp:nvSpPr>
      <dsp:spPr>
        <a:xfrm>
          <a:off x="0" y="2037752"/>
          <a:ext cx="792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4F094B-6F15-43B5-A987-7826650FB370}">
      <dsp:nvSpPr>
        <dsp:cNvPr id="0" name=""/>
        <dsp:cNvSpPr/>
      </dsp:nvSpPr>
      <dsp:spPr>
        <a:xfrm>
          <a:off x="0" y="2037752"/>
          <a:ext cx="7924800" cy="67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Generalization: </a:t>
          </a:r>
          <a:r>
            <a:rPr lang="en-US" sz="2000" b="1" kern="1200" dirty="0">
              <a:solidFill>
                <a:srgbClr val="0070C0"/>
              </a:solidFill>
            </a:rPr>
            <a:t>Enable others to see broader relevance</a:t>
          </a:r>
          <a:endParaRPr lang="en-US" sz="3100" kern="1200" dirty="0">
            <a:solidFill>
              <a:srgbClr val="0070C0"/>
            </a:solidFill>
          </a:endParaRPr>
        </a:p>
      </dsp:txBody>
      <dsp:txXfrm>
        <a:off x="0" y="2037752"/>
        <a:ext cx="7924800" cy="679057"/>
      </dsp:txXfrm>
    </dsp:sp>
    <dsp:sp modelId="{82A93BB7-10AC-4ECE-B415-26A2CBEC4A21}">
      <dsp:nvSpPr>
        <dsp:cNvPr id="0" name=""/>
        <dsp:cNvSpPr/>
      </dsp:nvSpPr>
      <dsp:spPr>
        <a:xfrm>
          <a:off x="0" y="2716810"/>
          <a:ext cx="792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DBA2C4-94CE-41D6-969E-EA4D7D195299}">
      <dsp:nvSpPr>
        <dsp:cNvPr id="0" name=""/>
        <dsp:cNvSpPr/>
      </dsp:nvSpPr>
      <dsp:spPr>
        <a:xfrm>
          <a:off x="0" y="2716810"/>
          <a:ext cx="7924800" cy="67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Paraphrasing: </a:t>
          </a:r>
          <a:r>
            <a:rPr lang="en-US" sz="2000" b="1" kern="1200" dirty="0">
              <a:solidFill>
                <a:srgbClr val="0070C0"/>
              </a:solidFill>
            </a:rPr>
            <a:t>Clarify and/or confirm understanding</a:t>
          </a:r>
          <a:endParaRPr lang="en-US" sz="3100" b="1" kern="1200" dirty="0"/>
        </a:p>
        <a:p>
          <a:pPr marL="0" lvl="0" indent="0" algn="l" defTabSz="1377950">
            <a:lnSpc>
              <a:spcPct val="90000"/>
            </a:lnSpc>
            <a:spcBef>
              <a:spcPct val="0"/>
            </a:spcBef>
            <a:spcAft>
              <a:spcPct val="35000"/>
            </a:spcAft>
            <a:buNone/>
          </a:pPr>
          <a:endParaRPr lang="en-US" sz="3100" kern="1200" dirty="0">
            <a:solidFill>
              <a:srgbClr val="0070C0"/>
            </a:solidFill>
          </a:endParaRPr>
        </a:p>
      </dsp:txBody>
      <dsp:txXfrm>
        <a:off x="0" y="2716810"/>
        <a:ext cx="7924800" cy="679057"/>
      </dsp:txXfrm>
    </dsp:sp>
    <dsp:sp modelId="{E803BEFF-E12F-41DA-9EC6-7D6828FF8AA8}">
      <dsp:nvSpPr>
        <dsp:cNvPr id="0" name=""/>
        <dsp:cNvSpPr/>
      </dsp:nvSpPr>
      <dsp:spPr>
        <a:xfrm>
          <a:off x="0" y="3395867"/>
          <a:ext cx="792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E28D1-1CBE-43E8-A773-618A91546FF2}">
      <dsp:nvSpPr>
        <dsp:cNvPr id="0" name=""/>
        <dsp:cNvSpPr/>
      </dsp:nvSpPr>
      <dsp:spPr>
        <a:xfrm>
          <a:off x="0" y="3395867"/>
          <a:ext cx="7924800" cy="67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Broadening: </a:t>
          </a:r>
          <a:r>
            <a:rPr lang="en-US" sz="2000" b="1" kern="1200" dirty="0">
              <a:solidFill>
                <a:srgbClr val="0070C0"/>
              </a:solidFill>
            </a:rPr>
            <a:t>Engaging other people to share perspectives</a:t>
          </a:r>
          <a:endParaRPr lang="en-US" sz="3100" kern="1200" dirty="0"/>
        </a:p>
      </dsp:txBody>
      <dsp:txXfrm>
        <a:off x="0" y="3395867"/>
        <a:ext cx="7924800" cy="679057"/>
      </dsp:txXfrm>
    </dsp:sp>
    <dsp:sp modelId="{4A05FC70-F1DF-4A71-AE52-4FEE5AD8E57D}">
      <dsp:nvSpPr>
        <dsp:cNvPr id="0" name=""/>
        <dsp:cNvSpPr/>
      </dsp:nvSpPr>
      <dsp:spPr>
        <a:xfrm>
          <a:off x="0" y="4074925"/>
          <a:ext cx="7924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D9178-2BBC-46FD-BE5C-88D28C2A9351}">
      <dsp:nvSpPr>
        <dsp:cNvPr id="0" name=""/>
        <dsp:cNvSpPr/>
      </dsp:nvSpPr>
      <dsp:spPr>
        <a:xfrm>
          <a:off x="0" y="4074925"/>
          <a:ext cx="7924800" cy="679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Previewing: </a:t>
          </a:r>
          <a:r>
            <a:rPr lang="en-US" sz="2000" b="1" kern="1200" dirty="0">
              <a:solidFill>
                <a:srgbClr val="0070C0"/>
              </a:solidFill>
            </a:rPr>
            <a:t>Guide and refocus topic of discussion</a:t>
          </a:r>
          <a:endParaRPr lang="en-US" sz="3100" kern="1200" dirty="0"/>
        </a:p>
      </dsp:txBody>
      <dsp:txXfrm>
        <a:off x="0" y="4074925"/>
        <a:ext cx="7924800" cy="67905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93F0A83-D84F-4365-997B-D440A0EBBC20}" type="datetimeFigureOut">
              <a:rPr lang="en-US" smtClean="0"/>
              <a:t>4/5/2022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D891D85-76E5-46F2-A80B-835DB4817509}" type="slidenum">
              <a:rPr lang="en-US" smtClean="0"/>
              <a:t>‹#›</a:t>
            </a:fld>
            <a:endParaRPr lang="en-US"/>
          </a:p>
        </p:txBody>
      </p:sp>
    </p:spTree>
    <p:extLst>
      <p:ext uri="{BB962C8B-B14F-4D97-AF65-F5344CB8AC3E}">
        <p14:creationId xmlns:p14="http://schemas.microsoft.com/office/powerpoint/2010/main" val="173041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91D85-76E5-46F2-A80B-835DB48175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37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91D85-76E5-46F2-A80B-835DB48175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150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891D85-76E5-46F2-A80B-835DB4817509}" type="slidenum">
              <a:rPr lang="en-US" smtClean="0"/>
              <a:t>33</a:t>
            </a:fld>
            <a:endParaRPr lang="en-US"/>
          </a:p>
        </p:txBody>
      </p:sp>
    </p:spTree>
    <p:extLst>
      <p:ext uri="{BB962C8B-B14F-4D97-AF65-F5344CB8AC3E}">
        <p14:creationId xmlns:p14="http://schemas.microsoft.com/office/powerpoint/2010/main" val="421062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91D85-76E5-46F2-A80B-835DB48175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813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91D85-76E5-46F2-A80B-835DB48175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979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891D85-76E5-46F2-A80B-835DB4817509}" type="slidenum">
              <a:rPr lang="en-US" smtClean="0"/>
              <a:t>38</a:t>
            </a:fld>
            <a:endParaRPr lang="en-US"/>
          </a:p>
        </p:txBody>
      </p:sp>
    </p:spTree>
    <p:extLst>
      <p:ext uri="{BB962C8B-B14F-4D97-AF65-F5344CB8AC3E}">
        <p14:creationId xmlns:p14="http://schemas.microsoft.com/office/powerpoint/2010/main" val="93220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91D85-76E5-46F2-A80B-835DB48175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015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891D85-76E5-46F2-A80B-835DB4817509}" type="slidenum">
              <a:rPr lang="en-US" smtClean="0"/>
              <a:t>3</a:t>
            </a:fld>
            <a:endParaRPr lang="en-US"/>
          </a:p>
        </p:txBody>
      </p:sp>
    </p:spTree>
    <p:extLst>
      <p:ext uri="{BB962C8B-B14F-4D97-AF65-F5344CB8AC3E}">
        <p14:creationId xmlns:p14="http://schemas.microsoft.com/office/powerpoint/2010/main" val="366205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891D85-76E5-46F2-A80B-835DB4817509}" type="slidenum">
              <a:rPr lang="en-US" smtClean="0"/>
              <a:t>4</a:t>
            </a:fld>
            <a:endParaRPr lang="en-US"/>
          </a:p>
        </p:txBody>
      </p:sp>
    </p:spTree>
    <p:extLst>
      <p:ext uri="{BB962C8B-B14F-4D97-AF65-F5344CB8AC3E}">
        <p14:creationId xmlns:p14="http://schemas.microsoft.com/office/powerpoint/2010/main" val="138422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891D85-76E5-46F2-A80B-835DB4817509}" type="slidenum">
              <a:rPr lang="en-US" smtClean="0"/>
              <a:t>5</a:t>
            </a:fld>
            <a:endParaRPr lang="en-US"/>
          </a:p>
        </p:txBody>
      </p:sp>
    </p:spTree>
    <p:extLst>
      <p:ext uri="{BB962C8B-B14F-4D97-AF65-F5344CB8AC3E}">
        <p14:creationId xmlns:p14="http://schemas.microsoft.com/office/powerpoint/2010/main" val="428002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891D85-76E5-46F2-A80B-835DB4817509}" type="slidenum">
              <a:rPr lang="en-US" smtClean="0"/>
              <a:t>18</a:t>
            </a:fld>
            <a:endParaRPr lang="en-US"/>
          </a:p>
        </p:txBody>
      </p:sp>
    </p:spTree>
    <p:extLst>
      <p:ext uri="{BB962C8B-B14F-4D97-AF65-F5344CB8AC3E}">
        <p14:creationId xmlns:p14="http://schemas.microsoft.com/office/powerpoint/2010/main" val="175594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891D85-76E5-46F2-A80B-835DB4817509}" type="slidenum">
              <a:rPr lang="en-US" smtClean="0"/>
              <a:t>27</a:t>
            </a:fld>
            <a:endParaRPr lang="en-US"/>
          </a:p>
        </p:txBody>
      </p:sp>
    </p:spTree>
    <p:extLst>
      <p:ext uri="{BB962C8B-B14F-4D97-AF65-F5344CB8AC3E}">
        <p14:creationId xmlns:p14="http://schemas.microsoft.com/office/powerpoint/2010/main" val="416338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91D85-76E5-46F2-A80B-835DB48175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061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891D85-76E5-46F2-A80B-835DB48175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088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77A1D5-3B3E-4CED-A0AF-9FA306FB4D63}"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183701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7A1D5-3B3E-4CED-A0AF-9FA306FB4D63}"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102960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7A1D5-3B3E-4CED-A0AF-9FA306FB4D63}"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317975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7A1D5-3B3E-4CED-A0AF-9FA306FB4D63}"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127151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7A1D5-3B3E-4CED-A0AF-9FA306FB4D63}"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355210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77A1D5-3B3E-4CED-A0AF-9FA306FB4D63}"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84936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77A1D5-3B3E-4CED-A0AF-9FA306FB4D63}"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286506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77A1D5-3B3E-4CED-A0AF-9FA306FB4D63}"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40203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7A1D5-3B3E-4CED-A0AF-9FA306FB4D63}"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178926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7A1D5-3B3E-4CED-A0AF-9FA306FB4D63}"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354255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7A1D5-3B3E-4CED-A0AF-9FA306FB4D63}"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0DD78-48C6-4188-BDD7-530C1E2FB7D3}" type="slidenum">
              <a:rPr lang="en-US" smtClean="0"/>
              <a:t>‹#›</a:t>
            </a:fld>
            <a:endParaRPr lang="en-US"/>
          </a:p>
        </p:txBody>
      </p:sp>
    </p:spTree>
    <p:extLst>
      <p:ext uri="{BB962C8B-B14F-4D97-AF65-F5344CB8AC3E}">
        <p14:creationId xmlns:p14="http://schemas.microsoft.com/office/powerpoint/2010/main" val="44408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7A1D5-3B3E-4CED-A0AF-9FA306FB4D63}" type="datetimeFigureOut">
              <a:rPr lang="en-US" smtClean="0"/>
              <a:t>4/5/2022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0DD78-48C6-4188-BDD7-530C1E2FB7D3}" type="slidenum">
              <a:rPr lang="en-US" smtClean="0"/>
              <a:t>‹#›</a:t>
            </a:fld>
            <a:endParaRPr lang="en-US"/>
          </a:p>
        </p:txBody>
      </p:sp>
    </p:spTree>
    <p:extLst>
      <p:ext uri="{BB962C8B-B14F-4D97-AF65-F5344CB8AC3E}">
        <p14:creationId xmlns:p14="http://schemas.microsoft.com/office/powerpoint/2010/main" val="934564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D0DEF9E-4805-423B-B89D-D54BE0485E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Rectangle 7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Rectangle 78">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9275" y="0"/>
            <a:ext cx="351472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1" name="Group 80">
            <a:extLst>
              <a:ext uri="{FF2B5EF4-FFF2-40B4-BE49-F238E27FC236}">
                <a16:creationId xmlns:a16="http://schemas.microsoft.com/office/drawing/2014/main" id="{9DEA3D07-2B65-4DB5-ABE7-85A56D5C90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9595" y="73152"/>
            <a:ext cx="884223" cy="232963"/>
            <a:chOff x="7763256" y="73152"/>
            <a:chExt cx="1178966" cy="232963"/>
          </a:xfrm>
        </p:grpSpPr>
        <p:sp>
          <p:nvSpPr>
            <p:cNvPr id="82" name="Rectangle 64">
              <a:extLst>
                <a:ext uri="{FF2B5EF4-FFF2-40B4-BE49-F238E27FC236}">
                  <a16:creationId xmlns:a16="http://schemas.microsoft.com/office/drawing/2014/main" id="{81BADCB9-57AB-41B7-B586-3C3302D363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Rectangle 66">
              <a:extLst>
                <a:ext uri="{FF2B5EF4-FFF2-40B4-BE49-F238E27FC236}">
                  <a16:creationId xmlns:a16="http://schemas.microsoft.com/office/drawing/2014/main" id="{576995D6-F760-4DE1-8504-C4764745F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Rectangle 64">
              <a:extLst>
                <a:ext uri="{FF2B5EF4-FFF2-40B4-BE49-F238E27FC236}">
                  <a16:creationId xmlns:a16="http://schemas.microsoft.com/office/drawing/2014/main" id="{0692CB4C-66E5-42BB-B0BD-641A87E6B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Rectangle 66">
              <a:extLst>
                <a:ext uri="{FF2B5EF4-FFF2-40B4-BE49-F238E27FC236}">
                  <a16:creationId xmlns:a16="http://schemas.microsoft.com/office/drawing/2014/main" id="{C6596CEA-6F42-4130-B9BD-7CB0259EB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Rectangle 64">
              <a:extLst>
                <a:ext uri="{FF2B5EF4-FFF2-40B4-BE49-F238E27FC236}">
                  <a16:creationId xmlns:a16="http://schemas.microsoft.com/office/drawing/2014/main" id="{8A397553-DD97-4103-81DE-A1F1AD73B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66">
              <a:extLst>
                <a:ext uri="{FF2B5EF4-FFF2-40B4-BE49-F238E27FC236}">
                  <a16:creationId xmlns:a16="http://schemas.microsoft.com/office/drawing/2014/main" id="{4A06CE7A-1D00-472E-95F2-1A3BB9733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64">
              <a:extLst>
                <a:ext uri="{FF2B5EF4-FFF2-40B4-BE49-F238E27FC236}">
                  <a16:creationId xmlns:a16="http://schemas.microsoft.com/office/drawing/2014/main" id="{1975686D-40A5-47AE-B23E-1120EC2FC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66">
              <a:extLst>
                <a:ext uri="{FF2B5EF4-FFF2-40B4-BE49-F238E27FC236}">
                  <a16:creationId xmlns:a16="http://schemas.microsoft.com/office/drawing/2014/main" id="{D2D29E8F-F7AF-4DA5-A7C1-939162BB3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Rectangle 64">
              <a:extLst>
                <a:ext uri="{FF2B5EF4-FFF2-40B4-BE49-F238E27FC236}">
                  <a16:creationId xmlns:a16="http://schemas.microsoft.com/office/drawing/2014/main" id="{39FBF2A5-8484-425B-84B0-DB9087AF3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Rectangle 66">
              <a:extLst>
                <a:ext uri="{FF2B5EF4-FFF2-40B4-BE49-F238E27FC236}">
                  <a16:creationId xmlns:a16="http://schemas.microsoft.com/office/drawing/2014/main" id="{306A45D7-6F80-471E-98C4-0EFF96337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Rectangle 64">
              <a:extLst>
                <a:ext uri="{FF2B5EF4-FFF2-40B4-BE49-F238E27FC236}">
                  <a16:creationId xmlns:a16="http://schemas.microsoft.com/office/drawing/2014/main" id="{0EB82EC9-CD2E-473A-A9FB-8EA608B51D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66">
              <a:extLst>
                <a:ext uri="{FF2B5EF4-FFF2-40B4-BE49-F238E27FC236}">
                  <a16:creationId xmlns:a16="http://schemas.microsoft.com/office/drawing/2014/main" id="{692EED42-9B1F-482C-A625-FE68F9DAD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Rectangle 64">
              <a:extLst>
                <a:ext uri="{FF2B5EF4-FFF2-40B4-BE49-F238E27FC236}">
                  <a16:creationId xmlns:a16="http://schemas.microsoft.com/office/drawing/2014/main" id="{6F6F102B-6A9F-43AA-A870-B39F223D8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Rectangle 66">
              <a:extLst>
                <a:ext uri="{FF2B5EF4-FFF2-40B4-BE49-F238E27FC236}">
                  <a16:creationId xmlns:a16="http://schemas.microsoft.com/office/drawing/2014/main" id="{3EFA3173-F375-4C13-86DB-B6DB58989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Rectangle 64">
              <a:extLst>
                <a:ext uri="{FF2B5EF4-FFF2-40B4-BE49-F238E27FC236}">
                  <a16:creationId xmlns:a16="http://schemas.microsoft.com/office/drawing/2014/main" id="{DE1AA88C-40BC-4D9A-B22D-3F322CCC2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Rectangle 66">
              <a:extLst>
                <a:ext uri="{FF2B5EF4-FFF2-40B4-BE49-F238E27FC236}">
                  <a16:creationId xmlns:a16="http://schemas.microsoft.com/office/drawing/2014/main" id="{2EB04D80-38E3-4B8F-BB19-D457AAC00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Rectangle 64">
              <a:extLst>
                <a:ext uri="{FF2B5EF4-FFF2-40B4-BE49-F238E27FC236}">
                  <a16:creationId xmlns:a16="http://schemas.microsoft.com/office/drawing/2014/main" id="{CDC9225D-01C1-40CA-BF94-AC80DEBB6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Rectangle 66">
              <a:extLst>
                <a:ext uri="{FF2B5EF4-FFF2-40B4-BE49-F238E27FC236}">
                  <a16:creationId xmlns:a16="http://schemas.microsoft.com/office/drawing/2014/main" id="{625C2731-27B0-4754-B357-015D8A811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64">
              <a:extLst>
                <a:ext uri="{FF2B5EF4-FFF2-40B4-BE49-F238E27FC236}">
                  <a16:creationId xmlns:a16="http://schemas.microsoft.com/office/drawing/2014/main" id="{9558281D-9F79-4C9E-8C60-FF665010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Rectangle 66">
              <a:extLst>
                <a:ext uri="{FF2B5EF4-FFF2-40B4-BE49-F238E27FC236}">
                  <a16:creationId xmlns:a16="http://schemas.microsoft.com/office/drawing/2014/main" id="{2A5CFFCB-71A1-4498-B066-D1827E856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28" name="6C596763-A3E7-4BBB-8A05-4AC65E72A4E8" descr="95589886-E178-4F16-A143-C97687B6D303@myfiosgateway">
            <a:extLst>
              <a:ext uri="{FF2B5EF4-FFF2-40B4-BE49-F238E27FC236}">
                <a16:creationId xmlns:a16="http://schemas.microsoft.com/office/drawing/2014/main" id="{1EB8E47E-76BF-414F-ACE4-317AE1FE06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363" y="423863"/>
            <a:ext cx="4121150" cy="30718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0BA19DF-5741-47EE-83C4-7CB63C9D886A" descr="BD9BBE2B-F711-4D05-9D07-18B8EBDF86A0@myfiosgateway">
            <a:extLst>
              <a:ext uri="{FF2B5EF4-FFF2-40B4-BE49-F238E27FC236}">
                <a16:creationId xmlns:a16="http://schemas.microsoft.com/office/drawing/2014/main" id="{E8B470B1-3BE4-4F7C-A713-BDC6B0B69B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3570288"/>
            <a:ext cx="4121150" cy="2921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87763" y="836451"/>
            <a:ext cx="3397748" cy="2921000"/>
          </a:xfrm>
        </p:spPr>
        <p:txBody>
          <a:bodyPr>
            <a:normAutofit/>
          </a:bodyPr>
          <a:lstStyle/>
          <a:p>
            <a:pPr>
              <a:lnSpc>
                <a:spcPct val="90000"/>
              </a:lnSpc>
            </a:pPr>
            <a:r>
              <a:rPr lang="en-US" sz="2700" b="1" dirty="0"/>
              <a:t>From Struggles to Success: </a:t>
            </a:r>
            <a:br>
              <a:rPr lang="en-US" sz="2700" b="1" dirty="0"/>
            </a:br>
            <a:r>
              <a:rPr lang="en-US" sz="2700" b="1" dirty="0"/>
              <a:t>How to Conduct Difficult Conversations at Work</a:t>
            </a:r>
          </a:p>
        </p:txBody>
      </p:sp>
      <p:sp>
        <p:nvSpPr>
          <p:cNvPr id="3" name="Subtitle 2"/>
          <p:cNvSpPr>
            <a:spLocks noGrp="1"/>
          </p:cNvSpPr>
          <p:nvPr>
            <p:ph type="subTitle" idx="1"/>
          </p:nvPr>
        </p:nvSpPr>
        <p:spPr>
          <a:xfrm>
            <a:off x="5862160" y="4461522"/>
            <a:ext cx="3053239" cy="1634478"/>
          </a:xfrm>
        </p:spPr>
        <p:txBody>
          <a:bodyPr anchor="t">
            <a:normAutofit/>
          </a:bodyPr>
          <a:lstStyle/>
          <a:p>
            <a:pPr>
              <a:lnSpc>
                <a:spcPct val="90000"/>
              </a:lnSpc>
            </a:pPr>
            <a:r>
              <a:rPr lang="en-US" sz="1600" b="1" dirty="0"/>
              <a:t>Angela Cheng-Lai, PharmD, BCPS</a:t>
            </a:r>
          </a:p>
          <a:p>
            <a:pPr>
              <a:lnSpc>
                <a:spcPct val="90000"/>
              </a:lnSpc>
            </a:pPr>
            <a:r>
              <a:rPr lang="en-US" sz="1600" b="1" dirty="0"/>
              <a:t>Clinical Pharmacy Manager</a:t>
            </a:r>
          </a:p>
          <a:p>
            <a:pPr>
              <a:lnSpc>
                <a:spcPct val="90000"/>
              </a:lnSpc>
            </a:pPr>
            <a:r>
              <a:rPr lang="en-US" sz="1600" b="1" dirty="0"/>
              <a:t>Montefiore Medical Center</a:t>
            </a:r>
          </a:p>
          <a:p>
            <a:pPr>
              <a:lnSpc>
                <a:spcPct val="90000"/>
              </a:lnSpc>
            </a:pPr>
            <a:r>
              <a:rPr lang="en-US" sz="1600" b="1" dirty="0"/>
              <a:t>Acheng@montefiore.org</a:t>
            </a:r>
          </a:p>
          <a:p>
            <a:pPr>
              <a:lnSpc>
                <a:spcPct val="90000"/>
              </a:lnSpc>
            </a:pPr>
            <a:r>
              <a:rPr lang="en-US" sz="1600" b="1" dirty="0"/>
              <a:t>April 8, 2022</a:t>
            </a:r>
          </a:p>
        </p:txBody>
      </p:sp>
    </p:spTree>
    <p:extLst>
      <p:ext uri="{BB962C8B-B14F-4D97-AF65-F5344CB8AC3E}">
        <p14:creationId xmlns:p14="http://schemas.microsoft.com/office/powerpoint/2010/main" val="167251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CF3886B-2F1B-428E-A6FB-E43BE873E078}"/>
              </a:ext>
            </a:extLst>
          </p:cNvPr>
          <p:cNvSpPr>
            <a:spLocks noGrp="1"/>
          </p:cNvSpPr>
          <p:nvPr>
            <p:ph type="title"/>
          </p:nvPr>
        </p:nvSpPr>
        <p:spPr>
          <a:xfrm>
            <a:off x="480060" y="325369"/>
            <a:ext cx="3276451" cy="1956841"/>
          </a:xfrm>
        </p:spPr>
        <p:txBody>
          <a:bodyPr anchor="b">
            <a:normAutofit/>
          </a:bodyPr>
          <a:lstStyle/>
          <a:p>
            <a:pPr>
              <a:lnSpc>
                <a:spcPct val="90000"/>
              </a:lnSpc>
            </a:pPr>
            <a:r>
              <a:rPr lang="en-US" sz="4300" b="1" dirty="0"/>
              <a:t>Provide a “safe” environment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8671A183-AE47-4066-B645-411C84538478}"/>
              </a:ext>
            </a:extLst>
          </p:cNvPr>
          <p:cNvSpPr>
            <a:spLocks noGrp="1"/>
          </p:cNvSpPr>
          <p:nvPr>
            <p:ph idx="1"/>
          </p:nvPr>
        </p:nvSpPr>
        <p:spPr>
          <a:xfrm>
            <a:off x="304800" y="2910066"/>
            <a:ext cx="4690616" cy="3033534"/>
          </a:xfrm>
        </p:spPr>
        <p:txBody>
          <a:bodyPr>
            <a:normAutofit/>
          </a:bodyPr>
          <a:lstStyle/>
          <a:p>
            <a:pPr>
              <a:spcBef>
                <a:spcPts val="600"/>
              </a:spcBef>
              <a:spcAft>
                <a:spcPts val="600"/>
              </a:spcAft>
            </a:pPr>
            <a:r>
              <a:rPr lang="en-US" sz="2400" b="1" dirty="0"/>
              <a:t>Apologize when appropriate</a:t>
            </a:r>
          </a:p>
          <a:p>
            <a:pPr lvl="1">
              <a:spcBef>
                <a:spcPts val="600"/>
              </a:spcBef>
              <a:spcAft>
                <a:spcPts val="600"/>
              </a:spcAft>
            </a:pPr>
            <a:r>
              <a:rPr lang="en-US" sz="2000" b="1" dirty="0"/>
              <a:t>Apologize when respect is violated</a:t>
            </a:r>
          </a:p>
          <a:p>
            <a:pPr lvl="1">
              <a:spcBef>
                <a:spcPts val="600"/>
              </a:spcBef>
              <a:spcAft>
                <a:spcPts val="600"/>
              </a:spcAft>
            </a:pPr>
            <a:endParaRPr lang="en-US" sz="2000" b="1" dirty="0"/>
          </a:p>
          <a:p>
            <a:pPr>
              <a:spcBef>
                <a:spcPts val="600"/>
              </a:spcBef>
              <a:spcAft>
                <a:spcPts val="600"/>
              </a:spcAft>
            </a:pPr>
            <a:r>
              <a:rPr lang="en-US" sz="2400" b="1" dirty="0"/>
              <a:t>Contrast to fix misunderstanding</a:t>
            </a:r>
          </a:p>
          <a:p>
            <a:pPr lvl="1">
              <a:spcBef>
                <a:spcPts val="600"/>
              </a:spcBef>
              <a:spcAft>
                <a:spcPts val="600"/>
              </a:spcAft>
            </a:pPr>
            <a:r>
              <a:rPr lang="en-US" sz="2000" b="1" dirty="0"/>
              <a:t>Start with what you don’t intend or mean. Then explain what you intend or mean</a:t>
            </a:r>
          </a:p>
        </p:txBody>
      </p:sp>
      <p:pic>
        <p:nvPicPr>
          <p:cNvPr id="4" name="Picture 3">
            <a:extLst>
              <a:ext uri="{FF2B5EF4-FFF2-40B4-BE49-F238E27FC236}">
                <a16:creationId xmlns:a16="http://schemas.microsoft.com/office/drawing/2014/main" id="{AEA8B58C-61CC-42D7-BFB6-3AA94404465D}"/>
              </a:ext>
            </a:extLst>
          </p:cNvPr>
          <p:cNvPicPr>
            <a:picLocks noChangeAspect="1"/>
          </p:cNvPicPr>
          <p:nvPr/>
        </p:nvPicPr>
        <p:blipFill rotWithShape="1">
          <a:blip r:embed="rId2"/>
          <a:srcRect l="18985" r="19515" b="-2"/>
          <a:stretch/>
        </p:blipFill>
        <p:spPr>
          <a:xfrm>
            <a:off x="4995416" y="914400"/>
            <a:ext cx="4148584" cy="551473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AD0974C2-A57A-4AA4-8BBB-68AA299377F5}"/>
              </a:ext>
            </a:extLst>
          </p:cNvPr>
          <p:cNvSpPr txBox="1"/>
          <p:nvPr/>
        </p:nvSpPr>
        <p:spPr>
          <a:xfrm>
            <a:off x="381000" y="6171346"/>
            <a:ext cx="662940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Patterson K,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Grenny</a:t>
            </a:r>
            <a:r>
              <a:rPr kumimoji="0" lang="en-US" sz="1400" b="0" i="0" u="none" strike="noStrike" kern="1200" cap="none" spc="0" normalizeH="0" baseline="0" noProof="0" dirty="0">
                <a:ln>
                  <a:noFill/>
                </a:ln>
                <a:solidFill>
                  <a:prstClr val="black"/>
                </a:solidFill>
                <a:effectLst/>
                <a:uLnTx/>
                <a:uFillTx/>
                <a:latin typeface="Calibri"/>
                <a:ea typeface="+mn-ea"/>
                <a:cs typeface="+mn-cs"/>
              </a:rPr>
              <a:t> J, McMillan R,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Switzler</a:t>
            </a:r>
            <a:r>
              <a:rPr kumimoji="0" lang="en-US" sz="1400" b="0" i="0" u="none" strike="noStrike" kern="1200" cap="none" spc="0" normalizeH="0" baseline="0" noProof="0" dirty="0">
                <a:ln>
                  <a:noFill/>
                </a:ln>
                <a:solidFill>
                  <a:prstClr val="black"/>
                </a:solidFill>
                <a:effectLst/>
                <a:uLnTx/>
                <a:uFillTx/>
                <a:latin typeface="Calibri"/>
                <a:ea typeface="+mn-ea"/>
                <a:cs typeface="+mn-cs"/>
              </a:rPr>
              <a:t> A (2012). Crucial Conversations: Tools for talking when stakes are high. McGraw Hill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23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C4979B5-5B10-4470-8EA0-EE13CB15B4C3}"/>
              </a:ext>
            </a:extLst>
          </p:cNvPr>
          <p:cNvSpPr>
            <a:spLocks noGrp="1"/>
          </p:cNvSpPr>
          <p:nvPr>
            <p:ph type="title"/>
          </p:nvPr>
        </p:nvSpPr>
        <p:spPr>
          <a:xfrm>
            <a:off x="914400" y="533400"/>
            <a:ext cx="4601107" cy="865643"/>
          </a:xfrm>
        </p:spPr>
        <p:txBody>
          <a:bodyPr>
            <a:normAutofit/>
          </a:bodyPr>
          <a:lstStyle/>
          <a:p>
            <a:r>
              <a:rPr lang="en-US" sz="3600" b="1" dirty="0"/>
              <a:t>Contrasting</a:t>
            </a:r>
          </a:p>
        </p:txBody>
      </p:sp>
      <p:sp>
        <p:nvSpPr>
          <p:cNvPr id="18" name="Freeform: Shape 17">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42443" y="2"/>
            <a:ext cx="5701557"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9DFEBDC4-67D4-4D12-9027-0D27A1135A01}"/>
              </a:ext>
            </a:extLst>
          </p:cNvPr>
          <p:cNvSpPr>
            <a:spLocks noGrp="1"/>
          </p:cNvSpPr>
          <p:nvPr>
            <p:ph idx="1"/>
          </p:nvPr>
        </p:nvSpPr>
        <p:spPr>
          <a:xfrm>
            <a:off x="598824" y="1461597"/>
            <a:ext cx="5701557" cy="4711264"/>
          </a:xfrm>
        </p:spPr>
        <p:txBody>
          <a:bodyPr>
            <a:noAutofit/>
          </a:bodyPr>
          <a:lstStyle/>
          <a:p>
            <a:pPr>
              <a:lnSpc>
                <a:spcPct val="90000"/>
              </a:lnSpc>
              <a:spcBef>
                <a:spcPts val="1200"/>
              </a:spcBef>
              <a:spcAft>
                <a:spcPts val="1200"/>
              </a:spcAft>
            </a:pPr>
            <a:r>
              <a:rPr lang="en-US" sz="2400" b="1" dirty="0"/>
              <a:t>Provides context and proportion</a:t>
            </a:r>
          </a:p>
          <a:p>
            <a:pPr>
              <a:lnSpc>
                <a:spcPct val="90000"/>
              </a:lnSpc>
              <a:spcBef>
                <a:spcPts val="1200"/>
              </a:spcBef>
              <a:spcAft>
                <a:spcPts val="1200"/>
              </a:spcAft>
            </a:pPr>
            <a:r>
              <a:rPr lang="en-US" sz="2400" b="1" dirty="0"/>
              <a:t>Helps to clarify misunderstanding and restore mutual respect</a:t>
            </a:r>
          </a:p>
          <a:p>
            <a:pPr>
              <a:lnSpc>
                <a:spcPct val="90000"/>
              </a:lnSpc>
              <a:spcBef>
                <a:spcPts val="1200"/>
              </a:spcBef>
              <a:spcAft>
                <a:spcPts val="1200"/>
              </a:spcAft>
            </a:pPr>
            <a:r>
              <a:rPr lang="en-US" sz="2400" b="1" dirty="0"/>
              <a:t>“Let me put this in perspective. I don’t want you to think I’m not satisfied with the quality of your work. I want us to continue working together. I really do think you’re doing a good job. This punctuality issue is important to me, and I’d just like you to work on that. If you will be more attentive to that, there are no other issues.”</a:t>
            </a:r>
          </a:p>
          <a:p>
            <a:pPr>
              <a:lnSpc>
                <a:spcPct val="90000"/>
              </a:lnSpc>
              <a:spcBef>
                <a:spcPts val="1200"/>
              </a:spcBef>
              <a:spcAft>
                <a:spcPts val="1200"/>
              </a:spcAft>
            </a:pPr>
            <a:endParaRPr lang="en-US" sz="2400" b="1" dirty="0"/>
          </a:p>
          <a:p>
            <a:pPr marL="0" indent="0">
              <a:lnSpc>
                <a:spcPct val="90000"/>
              </a:lnSpc>
              <a:buNone/>
            </a:pPr>
            <a:endParaRPr lang="en-US" sz="1800" b="1" dirty="0"/>
          </a:p>
        </p:txBody>
      </p:sp>
      <p:sp>
        <p:nvSpPr>
          <p:cNvPr id="20" name="Freeform: Shape 19">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8010421"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12E0AAC-969C-4DE9-86B1-850A34EB9A7F}"/>
              </a:ext>
            </a:extLst>
          </p:cNvPr>
          <p:cNvPicPr>
            <a:picLocks noChangeAspect="1"/>
          </p:cNvPicPr>
          <p:nvPr/>
        </p:nvPicPr>
        <p:blipFill>
          <a:blip r:embed="rId2"/>
          <a:stretch>
            <a:fillRect/>
          </a:stretch>
        </p:blipFill>
        <p:spPr>
          <a:xfrm>
            <a:off x="6300381" y="1981199"/>
            <a:ext cx="2410302" cy="3189117"/>
          </a:xfrm>
          <a:prstGeom prst="rect">
            <a:avLst/>
          </a:prstGeom>
        </p:spPr>
      </p:pic>
      <p:sp>
        <p:nvSpPr>
          <p:cNvPr id="8" name="TextBox 7">
            <a:extLst>
              <a:ext uri="{FF2B5EF4-FFF2-40B4-BE49-F238E27FC236}">
                <a16:creationId xmlns:a16="http://schemas.microsoft.com/office/drawing/2014/main" id="{D43A539D-93E5-4F04-BAFC-360760A4C0D1}"/>
              </a:ext>
            </a:extLst>
          </p:cNvPr>
          <p:cNvSpPr txBox="1"/>
          <p:nvPr/>
        </p:nvSpPr>
        <p:spPr>
          <a:xfrm>
            <a:off x="598824" y="6235415"/>
            <a:ext cx="6324600" cy="8157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Patterson K,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Grenny</a:t>
            </a:r>
            <a:r>
              <a:rPr kumimoji="0" lang="en-US" sz="1400" b="0" i="0" u="none" strike="noStrike" kern="1200" cap="none" spc="0" normalizeH="0" baseline="0" noProof="0" dirty="0">
                <a:ln>
                  <a:noFill/>
                </a:ln>
                <a:solidFill>
                  <a:prstClr val="black"/>
                </a:solidFill>
                <a:effectLst/>
                <a:uLnTx/>
                <a:uFillTx/>
                <a:latin typeface="Calibri"/>
                <a:ea typeface="+mn-ea"/>
                <a:cs typeface="+mn-cs"/>
              </a:rPr>
              <a:t> J, McMillan R,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Switzler</a:t>
            </a:r>
            <a:r>
              <a:rPr kumimoji="0" lang="en-US" sz="1400" b="0" i="0" u="none" strike="noStrike" kern="1200" cap="none" spc="0" normalizeH="0" baseline="0" noProof="0" dirty="0">
                <a:ln>
                  <a:noFill/>
                </a:ln>
                <a:solidFill>
                  <a:prstClr val="black"/>
                </a:solidFill>
                <a:effectLst/>
                <a:uLnTx/>
                <a:uFillTx/>
                <a:latin typeface="Calibri"/>
                <a:ea typeface="+mn-ea"/>
                <a:cs typeface="+mn-cs"/>
              </a:rPr>
              <a:t> A (2012). Crucial Conversations: Tools for talking when stakes are high. McGraw Hill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615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341AEDA-173B-4AA6-ABC2-5E2CAC48EE02}"/>
              </a:ext>
            </a:extLst>
          </p:cNvPr>
          <p:cNvSpPr>
            <a:spLocks noGrp="1"/>
          </p:cNvSpPr>
          <p:nvPr>
            <p:ph type="title"/>
          </p:nvPr>
        </p:nvSpPr>
        <p:spPr>
          <a:xfrm>
            <a:off x="842180" y="120356"/>
            <a:ext cx="4876800" cy="1283287"/>
          </a:xfrm>
        </p:spPr>
        <p:txBody>
          <a:bodyPr>
            <a:normAutofit/>
          </a:bodyPr>
          <a:lstStyle/>
          <a:p>
            <a:pPr>
              <a:lnSpc>
                <a:spcPct val="90000"/>
              </a:lnSpc>
            </a:pPr>
            <a:r>
              <a:rPr lang="en-US" sz="3600" b="1" dirty="0"/>
              <a:t>Let’s Practice Contrasting</a:t>
            </a:r>
          </a:p>
        </p:txBody>
      </p:sp>
      <p:sp>
        <p:nvSpPr>
          <p:cNvPr id="3" name="Content Placeholder 2">
            <a:extLst>
              <a:ext uri="{FF2B5EF4-FFF2-40B4-BE49-F238E27FC236}">
                <a16:creationId xmlns:a16="http://schemas.microsoft.com/office/drawing/2014/main" id="{D277B2DA-EEA7-4AA6-A2EC-C0B9D7D0896D}"/>
              </a:ext>
            </a:extLst>
          </p:cNvPr>
          <p:cNvSpPr>
            <a:spLocks noGrp="1"/>
          </p:cNvSpPr>
          <p:nvPr>
            <p:ph idx="1"/>
          </p:nvPr>
        </p:nvSpPr>
        <p:spPr>
          <a:xfrm>
            <a:off x="76200" y="1283287"/>
            <a:ext cx="6705600" cy="4812713"/>
          </a:xfrm>
        </p:spPr>
        <p:txBody>
          <a:bodyPr>
            <a:noAutofit/>
          </a:bodyPr>
          <a:lstStyle/>
          <a:p>
            <a:pPr>
              <a:spcBef>
                <a:spcPts val="1200"/>
              </a:spcBef>
              <a:spcAft>
                <a:spcPts val="1200"/>
              </a:spcAft>
            </a:pPr>
            <a:r>
              <a:rPr lang="en-US" sz="2000" b="1" dirty="0"/>
              <a:t>Read the situation on the slide and produce your own contrasting statements</a:t>
            </a:r>
          </a:p>
          <a:p>
            <a:pPr>
              <a:spcBef>
                <a:spcPts val="1200"/>
              </a:spcBef>
              <a:spcAft>
                <a:spcPts val="1200"/>
              </a:spcAft>
            </a:pPr>
            <a:r>
              <a:rPr lang="en-US" sz="2000" b="1" dirty="0"/>
              <a:t>Angry (officemate): You asked your (officemate) to move her things in the refrigerator off your shelf and onto her shelf. To you it was no big deal - simply a request to share the space evenly. You have no hidden agenda. You like this (officemate) a great deal. She came back with: “There you go again, telling me how to run my life. (I can’t sharpen a pencil) without you jumping in and giving me advice.”</a:t>
            </a:r>
          </a:p>
          <a:p>
            <a:pPr>
              <a:spcBef>
                <a:spcPts val="1200"/>
              </a:spcBef>
              <a:spcAft>
                <a:spcPts val="1200"/>
              </a:spcAft>
            </a:pPr>
            <a:r>
              <a:rPr lang="en-US" sz="2000" b="1" dirty="0"/>
              <a:t>Formulate an up-front contrasting statement:</a:t>
            </a:r>
          </a:p>
          <a:p>
            <a:pPr lvl="1">
              <a:spcBef>
                <a:spcPts val="0"/>
              </a:spcBef>
              <a:spcAft>
                <a:spcPts val="600"/>
              </a:spcAft>
            </a:pPr>
            <a:r>
              <a:rPr lang="en-US" sz="2000" b="1" dirty="0"/>
              <a:t>I don’t want________________________</a:t>
            </a:r>
          </a:p>
          <a:p>
            <a:pPr lvl="1">
              <a:spcBef>
                <a:spcPts val="0"/>
              </a:spcBef>
              <a:spcAft>
                <a:spcPts val="600"/>
              </a:spcAft>
            </a:pPr>
            <a:r>
              <a:rPr lang="en-US" sz="2000" b="1" dirty="0"/>
              <a:t>I do want___________________________</a:t>
            </a:r>
          </a:p>
          <a:p>
            <a:pPr marL="457200" lvl="1" indent="0">
              <a:spcBef>
                <a:spcPts val="1200"/>
              </a:spcBef>
              <a:spcAft>
                <a:spcPts val="1200"/>
              </a:spcAft>
              <a:buNone/>
            </a:pPr>
            <a:endParaRPr lang="en-US" sz="1600" b="1" dirty="0"/>
          </a:p>
          <a:p>
            <a:pPr marL="0" indent="0">
              <a:spcBef>
                <a:spcPts val="1200"/>
              </a:spcBef>
              <a:spcAft>
                <a:spcPts val="1200"/>
              </a:spcAft>
              <a:buNone/>
            </a:pPr>
            <a:endParaRPr lang="en-US" sz="2000" b="1" dirty="0"/>
          </a:p>
          <a:p>
            <a:pPr>
              <a:spcBef>
                <a:spcPts val="1200"/>
              </a:spcBef>
              <a:spcAft>
                <a:spcPts val="1200"/>
              </a:spcAft>
            </a:pPr>
            <a:endParaRPr lang="en-US" sz="2000" b="1" dirty="0"/>
          </a:p>
        </p:txBody>
      </p:sp>
      <p:pic>
        <p:nvPicPr>
          <p:cNvPr id="4" name="Picture 3">
            <a:extLst>
              <a:ext uri="{FF2B5EF4-FFF2-40B4-BE49-F238E27FC236}">
                <a16:creationId xmlns:a16="http://schemas.microsoft.com/office/drawing/2014/main" id="{FF2F687E-1C3B-438B-A502-AAD994B0B8AD}"/>
              </a:ext>
            </a:extLst>
          </p:cNvPr>
          <p:cNvPicPr>
            <a:picLocks noChangeAspect="1"/>
          </p:cNvPicPr>
          <p:nvPr/>
        </p:nvPicPr>
        <p:blipFill>
          <a:blip r:embed="rId2"/>
          <a:stretch>
            <a:fillRect/>
          </a:stretch>
        </p:blipFill>
        <p:spPr>
          <a:xfrm>
            <a:off x="6596985" y="2415252"/>
            <a:ext cx="2180230" cy="2056926"/>
          </a:xfrm>
          <a:prstGeom prst="rect">
            <a:avLst/>
          </a:prstGeom>
        </p:spPr>
      </p:pic>
      <p:sp>
        <p:nvSpPr>
          <p:cNvPr id="8" name="TextBox 7">
            <a:extLst>
              <a:ext uri="{FF2B5EF4-FFF2-40B4-BE49-F238E27FC236}">
                <a16:creationId xmlns:a16="http://schemas.microsoft.com/office/drawing/2014/main" id="{88419CB4-631D-4459-9455-20A9680CE3DC}"/>
              </a:ext>
            </a:extLst>
          </p:cNvPr>
          <p:cNvSpPr txBox="1"/>
          <p:nvPr/>
        </p:nvSpPr>
        <p:spPr>
          <a:xfrm>
            <a:off x="272385" y="6172200"/>
            <a:ext cx="6324600" cy="8157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Patterson K,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Grenny</a:t>
            </a:r>
            <a:r>
              <a:rPr kumimoji="0" lang="en-US" sz="1400" b="0" i="0" u="none" strike="noStrike" kern="1200" cap="none" spc="0" normalizeH="0" baseline="0" noProof="0" dirty="0">
                <a:ln>
                  <a:noFill/>
                </a:ln>
                <a:solidFill>
                  <a:prstClr val="black"/>
                </a:solidFill>
                <a:effectLst/>
                <a:uLnTx/>
                <a:uFillTx/>
                <a:latin typeface="Calibri"/>
                <a:ea typeface="+mn-ea"/>
                <a:cs typeface="+mn-cs"/>
              </a:rPr>
              <a:t> J, McMillan R,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Switzler</a:t>
            </a:r>
            <a:r>
              <a:rPr kumimoji="0" lang="en-US" sz="1400" b="0" i="0" u="none" strike="noStrike" kern="1200" cap="none" spc="0" normalizeH="0" baseline="0" noProof="0" dirty="0">
                <a:ln>
                  <a:noFill/>
                </a:ln>
                <a:solidFill>
                  <a:prstClr val="black"/>
                </a:solidFill>
                <a:effectLst/>
                <a:uLnTx/>
                <a:uFillTx/>
                <a:latin typeface="Calibri"/>
                <a:ea typeface="+mn-ea"/>
                <a:cs typeface="+mn-cs"/>
              </a:rPr>
              <a:t> A (2012). Crucial Conversations: Tools for talking when stakes are high. McGraw Hill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695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CCE42-4D28-48DE-8686-FD745C4A6F05}"/>
              </a:ext>
            </a:extLst>
          </p:cNvPr>
          <p:cNvSpPr>
            <a:spLocks noGrp="1"/>
          </p:cNvSpPr>
          <p:nvPr>
            <p:ph type="title"/>
          </p:nvPr>
        </p:nvSpPr>
        <p:spPr>
          <a:xfrm>
            <a:off x="483798" y="1463040"/>
            <a:ext cx="2847230" cy="2690949"/>
          </a:xfrm>
        </p:spPr>
        <p:txBody>
          <a:bodyPr anchor="t">
            <a:normAutofit/>
          </a:bodyPr>
          <a:lstStyle/>
          <a:p>
            <a:pPr lvl="0">
              <a:spcBef>
                <a:spcPct val="20000"/>
              </a:spcBef>
            </a:pPr>
            <a:r>
              <a:rPr lang="en-US" sz="4200" b="1">
                <a:ea typeface="+mn-ea"/>
                <a:cs typeface="+mn-cs"/>
              </a:rPr>
              <a:t>State Benevolent Intentions</a:t>
            </a:r>
            <a:br>
              <a:rPr lang="en-US" sz="4200" b="1">
                <a:ea typeface="+mn-ea"/>
                <a:cs typeface="+mn-cs"/>
              </a:rPr>
            </a:br>
            <a:endParaRPr lang="en-US" sz="4200"/>
          </a:p>
        </p:txBody>
      </p:sp>
      <p:grpSp>
        <p:nvGrpSpPr>
          <p:cNvPr id="18"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29B7B3-DFE8-41BD-9A97-3150E84E6296}"/>
              </a:ext>
            </a:extLst>
          </p:cNvPr>
          <p:cNvSpPr>
            <a:spLocks noGrp="1"/>
          </p:cNvSpPr>
          <p:nvPr>
            <p:ph idx="1"/>
          </p:nvPr>
        </p:nvSpPr>
        <p:spPr>
          <a:xfrm>
            <a:off x="4242163" y="1463039"/>
            <a:ext cx="4156790" cy="4300447"/>
          </a:xfrm>
        </p:spPr>
        <p:txBody>
          <a:bodyPr anchor="t">
            <a:normAutofit/>
          </a:bodyPr>
          <a:lstStyle/>
          <a:p>
            <a:pPr lvl="0"/>
            <a:r>
              <a:rPr lang="en-US" sz="2800" b="1" dirty="0"/>
              <a:t>Colleagues as allies rather than adversaries</a:t>
            </a:r>
          </a:p>
          <a:p>
            <a:endParaRPr lang="en-US" sz="1900" dirty="0"/>
          </a:p>
        </p:txBody>
      </p:sp>
    </p:spTree>
    <p:extLst>
      <p:ext uri="{BB962C8B-B14F-4D97-AF65-F5344CB8AC3E}">
        <p14:creationId xmlns:p14="http://schemas.microsoft.com/office/powerpoint/2010/main" val="232170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52DBF-BB90-4CB6-94B2-3F183F97DCE8}"/>
              </a:ext>
            </a:extLst>
          </p:cNvPr>
          <p:cNvSpPr>
            <a:spLocks noGrp="1"/>
          </p:cNvSpPr>
          <p:nvPr>
            <p:ph type="title"/>
          </p:nvPr>
        </p:nvSpPr>
        <p:spPr>
          <a:xfrm>
            <a:off x="483798" y="1463040"/>
            <a:ext cx="2847230" cy="2690949"/>
          </a:xfrm>
        </p:spPr>
        <p:txBody>
          <a:bodyPr anchor="t">
            <a:normAutofit/>
          </a:bodyPr>
          <a:lstStyle/>
          <a:p>
            <a:pPr lvl="0">
              <a:spcBef>
                <a:spcPct val="20000"/>
              </a:spcBef>
            </a:pPr>
            <a:r>
              <a:rPr lang="en-US" sz="4200" b="1">
                <a:ea typeface="+mn-ea"/>
                <a:cs typeface="+mn-cs"/>
              </a:rPr>
              <a:t>Manage Emotions</a:t>
            </a:r>
            <a:br>
              <a:rPr lang="en-US" sz="4200" b="1">
                <a:ea typeface="+mn-ea"/>
                <a:cs typeface="+mn-cs"/>
              </a:rPr>
            </a:br>
            <a:endParaRPr lang="en-US" sz="4200"/>
          </a:p>
        </p:txBody>
      </p:sp>
      <p:grpSp>
        <p:nvGrpSpPr>
          <p:cNvPr id="18"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DE656F-DBEC-48BE-A42E-C952FACDD3E4}"/>
              </a:ext>
            </a:extLst>
          </p:cNvPr>
          <p:cNvSpPr>
            <a:spLocks noGrp="1"/>
          </p:cNvSpPr>
          <p:nvPr>
            <p:ph idx="1"/>
          </p:nvPr>
        </p:nvSpPr>
        <p:spPr>
          <a:xfrm>
            <a:off x="4242163" y="1463039"/>
            <a:ext cx="4156790" cy="4300447"/>
          </a:xfrm>
        </p:spPr>
        <p:txBody>
          <a:bodyPr anchor="t">
            <a:normAutofit/>
          </a:bodyPr>
          <a:lstStyle/>
          <a:p>
            <a:pPr lvl="0"/>
            <a:r>
              <a:rPr lang="en-US" sz="2800" b="1" dirty="0"/>
              <a:t>Focus on the behavior or situation rather than the individual</a:t>
            </a:r>
          </a:p>
          <a:p>
            <a:endParaRPr lang="en-US" sz="1900" dirty="0"/>
          </a:p>
        </p:txBody>
      </p:sp>
    </p:spTree>
    <p:extLst>
      <p:ext uri="{BB962C8B-B14F-4D97-AF65-F5344CB8AC3E}">
        <p14:creationId xmlns:p14="http://schemas.microsoft.com/office/powerpoint/2010/main" val="320637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30F87-7133-4468-8956-62A4F9B3EB37}"/>
              </a:ext>
            </a:extLst>
          </p:cNvPr>
          <p:cNvSpPr>
            <a:spLocks noGrp="1"/>
          </p:cNvSpPr>
          <p:nvPr>
            <p:ph type="title"/>
          </p:nvPr>
        </p:nvSpPr>
        <p:spPr>
          <a:xfrm>
            <a:off x="723899" y="851516"/>
            <a:ext cx="2628901" cy="1461779"/>
          </a:xfrm>
        </p:spPr>
        <p:txBody>
          <a:bodyPr>
            <a:normAutofit/>
          </a:bodyPr>
          <a:lstStyle/>
          <a:p>
            <a:r>
              <a:rPr lang="en-US" sz="3500" b="1" dirty="0"/>
              <a:t>Show Empathy</a:t>
            </a:r>
            <a:endParaRPr lang="en-US" sz="3500" dirty="0"/>
          </a:p>
        </p:txBody>
      </p:sp>
      <p:sp>
        <p:nvSpPr>
          <p:cNvPr id="3" name="Content Placeholder 2">
            <a:extLst>
              <a:ext uri="{FF2B5EF4-FFF2-40B4-BE49-F238E27FC236}">
                <a16:creationId xmlns:a16="http://schemas.microsoft.com/office/drawing/2014/main" id="{BF3B2F52-6407-4CB5-A07D-58BB721D67A1}"/>
              </a:ext>
            </a:extLst>
          </p:cNvPr>
          <p:cNvSpPr>
            <a:spLocks noGrp="1"/>
          </p:cNvSpPr>
          <p:nvPr>
            <p:ph idx="1"/>
          </p:nvPr>
        </p:nvSpPr>
        <p:spPr>
          <a:xfrm>
            <a:off x="723899" y="2769044"/>
            <a:ext cx="3408878" cy="2761707"/>
          </a:xfrm>
        </p:spPr>
        <p:txBody>
          <a:bodyPr>
            <a:normAutofit/>
          </a:bodyPr>
          <a:lstStyle/>
          <a:p>
            <a:pPr lvl="0">
              <a:spcBef>
                <a:spcPts val="1200"/>
              </a:spcBef>
              <a:spcAft>
                <a:spcPts val="1200"/>
              </a:spcAft>
            </a:pPr>
            <a:r>
              <a:rPr lang="en-US" sz="2800" b="1" dirty="0"/>
              <a:t>Most important component of every conversation</a:t>
            </a:r>
          </a:p>
          <a:p>
            <a:endParaRPr lang="en-US" sz="2100" dirty="0"/>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851518"/>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1006611-018A-4D84-A133-000285595C3D}"/>
              </a:ext>
            </a:extLst>
          </p:cNvPr>
          <p:cNvPicPr>
            <a:picLocks noChangeAspect="1"/>
          </p:cNvPicPr>
          <p:nvPr/>
        </p:nvPicPr>
        <p:blipFill>
          <a:blip r:embed="rId2"/>
          <a:stretch>
            <a:fillRect/>
          </a:stretch>
        </p:blipFill>
        <p:spPr>
          <a:xfrm>
            <a:off x="5651497" y="2769045"/>
            <a:ext cx="2413000" cy="1890182"/>
          </a:xfrm>
          <a:prstGeom prst="rect">
            <a:avLst/>
          </a:prstGeom>
        </p:spPr>
      </p:pic>
      <p:sp>
        <p:nvSpPr>
          <p:cNvPr id="6" name="Rectangle 5">
            <a:extLst>
              <a:ext uri="{FF2B5EF4-FFF2-40B4-BE49-F238E27FC236}">
                <a16:creationId xmlns:a16="http://schemas.microsoft.com/office/drawing/2014/main" id="{EAE9A699-FB28-476E-B969-4BEFEF3A95AF}"/>
              </a:ext>
            </a:extLst>
          </p:cNvPr>
          <p:cNvSpPr/>
          <p:nvPr/>
        </p:nvSpPr>
        <p:spPr>
          <a:xfrm>
            <a:off x="4572000" y="4737280"/>
            <a:ext cx="4419600" cy="646331"/>
          </a:xfrm>
          <a:prstGeom prst="rect">
            <a:avLst/>
          </a:prstGeom>
        </p:spPr>
        <p:txBody>
          <a:bodyPr wrap="square">
            <a:spAutoFit/>
          </a:bodyPr>
          <a:lstStyle/>
          <a:p>
            <a:pPr algn="ctr"/>
            <a:r>
              <a:rPr lang="en-US" b="1" dirty="0">
                <a:latin typeface="Lucida Handwriting" panose="03010101010101010101" pitchFamily="66" charset="0"/>
              </a:rPr>
              <a:t>Empathy is to walk a mile          in their shoes.</a:t>
            </a:r>
          </a:p>
        </p:txBody>
      </p:sp>
    </p:spTree>
    <p:extLst>
      <p:ext uri="{BB962C8B-B14F-4D97-AF65-F5344CB8AC3E}">
        <p14:creationId xmlns:p14="http://schemas.microsoft.com/office/powerpoint/2010/main" val="171936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43DC-44F9-4C4E-8422-8DF33216AB49}"/>
              </a:ext>
            </a:extLst>
          </p:cNvPr>
          <p:cNvSpPr>
            <a:spLocks noGrp="1"/>
          </p:cNvSpPr>
          <p:nvPr>
            <p:ph type="title"/>
          </p:nvPr>
        </p:nvSpPr>
        <p:spPr>
          <a:xfrm>
            <a:off x="360758" y="2743201"/>
            <a:ext cx="2534841" cy="3462336"/>
          </a:xfrm>
        </p:spPr>
        <p:txBody>
          <a:bodyPr anchor="ctr">
            <a:normAutofit/>
          </a:bodyPr>
          <a:lstStyle/>
          <a:p>
            <a:r>
              <a:rPr lang="en-US" sz="4000" b="1" dirty="0"/>
              <a:t>Engage in Active Listening</a:t>
            </a:r>
          </a:p>
        </p:txBody>
      </p:sp>
      <p:pic>
        <p:nvPicPr>
          <p:cNvPr id="4" name="Picture 3">
            <a:extLst>
              <a:ext uri="{FF2B5EF4-FFF2-40B4-BE49-F238E27FC236}">
                <a16:creationId xmlns:a16="http://schemas.microsoft.com/office/drawing/2014/main" id="{379A878D-1907-4874-B6ED-405AB331AB49}"/>
              </a:ext>
            </a:extLst>
          </p:cNvPr>
          <p:cNvPicPr>
            <a:picLocks noChangeAspect="1"/>
          </p:cNvPicPr>
          <p:nvPr/>
        </p:nvPicPr>
        <p:blipFill rotWithShape="1">
          <a:blip r:embed="rId2"/>
          <a:srcRect t="4382" b="9278"/>
          <a:stretch/>
        </p:blipFill>
        <p:spPr>
          <a:xfrm>
            <a:off x="1524000" y="381000"/>
            <a:ext cx="5614060" cy="227817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D05D03E-5728-4264-AE26-E019012F7208}"/>
              </a:ext>
            </a:extLst>
          </p:cNvPr>
          <p:cNvSpPr>
            <a:spLocks noGrp="1"/>
          </p:cNvSpPr>
          <p:nvPr>
            <p:ph idx="1"/>
          </p:nvPr>
        </p:nvSpPr>
        <p:spPr>
          <a:xfrm>
            <a:off x="3169182" y="2743201"/>
            <a:ext cx="5614060" cy="3504513"/>
          </a:xfrm>
        </p:spPr>
        <p:txBody>
          <a:bodyPr anchor="ctr">
            <a:normAutofit/>
          </a:bodyPr>
          <a:lstStyle/>
          <a:p>
            <a:r>
              <a:rPr lang="en-US" sz="2400" b="1" dirty="0"/>
              <a:t>Listen to identify other people’s perspectives</a:t>
            </a:r>
          </a:p>
          <a:p>
            <a:endParaRPr lang="en-US" sz="2400" b="1" dirty="0"/>
          </a:p>
          <a:p>
            <a:r>
              <a:rPr lang="en-US" sz="2400" b="1" dirty="0"/>
              <a:t>Listen from all three processing centers to fully understand:</a:t>
            </a:r>
          </a:p>
          <a:p>
            <a:pPr lvl="1"/>
            <a:r>
              <a:rPr lang="en-US" sz="2400" b="1" dirty="0"/>
              <a:t>Head (Curiosity)</a:t>
            </a:r>
          </a:p>
          <a:p>
            <a:pPr lvl="1"/>
            <a:r>
              <a:rPr lang="en-US" sz="2400" b="1" dirty="0"/>
              <a:t>Heart (Care or compassion)</a:t>
            </a:r>
          </a:p>
          <a:p>
            <a:pPr lvl="1"/>
            <a:r>
              <a:rPr lang="en-US" sz="2400" b="1" dirty="0"/>
              <a:t>Gut (Courage)</a:t>
            </a:r>
          </a:p>
          <a:p>
            <a:endParaRPr lang="en-US" sz="1600" dirty="0"/>
          </a:p>
        </p:txBody>
      </p:sp>
      <p:sp>
        <p:nvSpPr>
          <p:cNvPr id="5" name="TextBox 4">
            <a:extLst>
              <a:ext uri="{FF2B5EF4-FFF2-40B4-BE49-F238E27FC236}">
                <a16:creationId xmlns:a16="http://schemas.microsoft.com/office/drawing/2014/main" id="{9F8DB9DC-34CA-4620-B6C7-FCFFAA94B9A8}"/>
              </a:ext>
            </a:extLst>
          </p:cNvPr>
          <p:cNvSpPr txBox="1"/>
          <p:nvPr/>
        </p:nvSpPr>
        <p:spPr>
          <a:xfrm>
            <a:off x="3169182" y="6261921"/>
            <a:ext cx="57912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Reynolds M. (2014). The discomfort zone: How leaders turn difficult conversations into breakthroughs. Oakland, CA. Berrett-Koehler Publishers, Inc.</a:t>
            </a:r>
          </a:p>
        </p:txBody>
      </p:sp>
    </p:spTree>
    <p:extLst>
      <p:ext uri="{BB962C8B-B14F-4D97-AF65-F5344CB8AC3E}">
        <p14:creationId xmlns:p14="http://schemas.microsoft.com/office/powerpoint/2010/main" val="326390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16AAAF67-3AAC-43B9-8011-56F54AFD0449}"/>
              </a:ext>
            </a:extLst>
          </p:cNvPr>
          <p:cNvSpPr txBox="1"/>
          <p:nvPr/>
        </p:nvSpPr>
        <p:spPr>
          <a:xfrm>
            <a:off x="473202" y="640080"/>
            <a:ext cx="3614166" cy="148132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700" b="1" i="0" u="none" strike="noStrike" kern="1200" cap="none" spc="0" normalizeH="0" baseline="0" noProof="0" dirty="0">
                <a:ln>
                  <a:noFill/>
                </a:ln>
                <a:solidFill>
                  <a:prstClr val="black"/>
                </a:solidFill>
                <a:effectLst/>
                <a:uLnTx/>
                <a:uFillTx/>
                <a:latin typeface="Calibri"/>
                <a:ea typeface="+mn-ea"/>
                <a:cs typeface="+mn-cs"/>
              </a:rPr>
              <a:t>Remember your ABCs</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C6E7F91C-44D7-4757-B790-C2A34595BFAD}"/>
              </a:ext>
            </a:extLst>
          </p:cNvPr>
          <p:cNvSpPr txBox="1"/>
          <p:nvPr/>
        </p:nvSpPr>
        <p:spPr>
          <a:xfrm>
            <a:off x="473202" y="2779776"/>
            <a:ext cx="4327398" cy="3429000"/>
          </a:xfrm>
          <a:prstGeom prst="rect">
            <a:avLst/>
          </a:prstGeom>
        </p:spPr>
        <p:txBody>
          <a:bodyPr vert="horz" lIns="91440" tIns="45720" rIns="91440" bIns="45720" rtlCol="0" anchor="t">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As you begin to share your views, remember to:</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Agree</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Build</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Compare</a:t>
            </a:r>
          </a:p>
        </p:txBody>
      </p:sp>
      <p:sp>
        <p:nvSpPr>
          <p:cNvPr id="6" name="TextBox 5">
            <a:extLst>
              <a:ext uri="{FF2B5EF4-FFF2-40B4-BE49-F238E27FC236}">
                <a16:creationId xmlns:a16="http://schemas.microsoft.com/office/drawing/2014/main" id="{F6CB0C0A-05B5-4D79-A97F-DF974F9E1D96}"/>
              </a:ext>
            </a:extLst>
          </p:cNvPr>
          <p:cNvSpPr txBox="1"/>
          <p:nvPr/>
        </p:nvSpPr>
        <p:spPr>
          <a:xfrm>
            <a:off x="533400" y="6074176"/>
            <a:ext cx="76039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Patterson K,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Grenny</a:t>
            </a:r>
            <a:r>
              <a:rPr kumimoji="0" lang="en-US" sz="1400" b="0" i="0" u="none" strike="noStrike" kern="1200" cap="none" spc="0" normalizeH="0" baseline="0" noProof="0" dirty="0">
                <a:ln>
                  <a:noFill/>
                </a:ln>
                <a:solidFill>
                  <a:prstClr val="black"/>
                </a:solidFill>
                <a:effectLst/>
                <a:uLnTx/>
                <a:uFillTx/>
                <a:latin typeface="Calibri"/>
                <a:ea typeface="+mn-ea"/>
                <a:cs typeface="+mn-cs"/>
              </a:rPr>
              <a:t> J, McMillan R,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Switzler</a:t>
            </a:r>
            <a:r>
              <a:rPr kumimoji="0" lang="en-US" sz="1400" b="0" i="0" u="none" strike="noStrike" kern="1200" cap="none" spc="0" normalizeH="0" baseline="0" noProof="0" dirty="0">
                <a:ln>
                  <a:noFill/>
                </a:ln>
                <a:solidFill>
                  <a:prstClr val="black"/>
                </a:solidFill>
                <a:effectLst/>
                <a:uLnTx/>
                <a:uFillTx/>
                <a:latin typeface="Calibri"/>
                <a:ea typeface="+mn-ea"/>
                <a:cs typeface="+mn-cs"/>
              </a:rPr>
              <a:t> A (2012). Crucial Conversations: Tools for talking when stakes are high. McGraw Hill</a:t>
            </a:r>
          </a:p>
        </p:txBody>
      </p:sp>
      <p:pic>
        <p:nvPicPr>
          <p:cNvPr id="7" name="Picture 6">
            <a:extLst>
              <a:ext uri="{FF2B5EF4-FFF2-40B4-BE49-F238E27FC236}">
                <a16:creationId xmlns:a16="http://schemas.microsoft.com/office/drawing/2014/main" id="{9D86D85C-0F07-4598-9FDA-830C676D3BD3}"/>
              </a:ext>
            </a:extLst>
          </p:cNvPr>
          <p:cNvPicPr>
            <a:picLocks noChangeAspect="1"/>
          </p:cNvPicPr>
          <p:nvPr/>
        </p:nvPicPr>
        <p:blipFill>
          <a:blip r:embed="rId2"/>
          <a:stretch>
            <a:fillRect/>
          </a:stretch>
        </p:blipFill>
        <p:spPr>
          <a:xfrm>
            <a:off x="5570235" y="3048000"/>
            <a:ext cx="2596868" cy="2490787"/>
          </a:xfrm>
          <a:prstGeom prst="rect">
            <a:avLst/>
          </a:prstGeom>
        </p:spPr>
      </p:pic>
    </p:spTree>
    <p:extLst>
      <p:ext uri="{BB962C8B-B14F-4D97-AF65-F5344CB8AC3E}">
        <p14:creationId xmlns:p14="http://schemas.microsoft.com/office/powerpoint/2010/main" val="385421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7"/>
            <a:ext cx="8229600" cy="1143000"/>
          </a:xfrm>
        </p:spPr>
        <p:txBody>
          <a:bodyPr>
            <a:normAutofit fontScale="90000"/>
          </a:bodyPr>
          <a:lstStyle/>
          <a:p>
            <a:pPr algn="l"/>
            <a:r>
              <a:rPr lang="en-US" b="1" dirty="0"/>
              <a:t> Strategies for Difficult Conversation</a:t>
            </a:r>
          </a:p>
        </p:txBody>
      </p:sp>
      <p:graphicFrame>
        <p:nvGraphicFramePr>
          <p:cNvPr id="9" name="Content Placeholder 2">
            <a:extLst>
              <a:ext uri="{FF2B5EF4-FFF2-40B4-BE49-F238E27FC236}">
                <a16:creationId xmlns:a16="http://schemas.microsoft.com/office/drawing/2014/main" id="{83F8546F-260A-41F5-980E-259A8E85AA3A}"/>
              </a:ext>
            </a:extLst>
          </p:cNvPr>
          <p:cNvGraphicFramePr>
            <a:graphicFrameLocks noGrp="1"/>
          </p:cNvGraphicFramePr>
          <p:nvPr>
            <p:ph idx="1"/>
            <p:extLst>
              <p:ext uri="{D42A27DB-BD31-4B8C-83A1-F6EECF244321}">
                <p14:modId xmlns:p14="http://schemas.microsoft.com/office/powerpoint/2010/main" val="1611543747"/>
              </p:ext>
            </p:extLst>
          </p:nvPr>
        </p:nvGraphicFramePr>
        <p:xfrm>
          <a:off x="533400" y="1107770"/>
          <a:ext cx="79248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07B873D-91CD-4CA8-8459-4B1D96A962FB}"/>
              </a:ext>
            </a:extLst>
          </p:cNvPr>
          <p:cNvSpPr txBox="1"/>
          <p:nvPr/>
        </p:nvSpPr>
        <p:spPr>
          <a:xfrm>
            <a:off x="533400" y="5986336"/>
            <a:ext cx="5334000" cy="523220"/>
          </a:xfrm>
          <a:prstGeom prst="rect">
            <a:avLst/>
          </a:prstGeom>
          <a:noFill/>
        </p:spPr>
        <p:txBody>
          <a:bodyPr wrap="square" rtlCol="0">
            <a:spAutoFit/>
          </a:bodyPr>
          <a:lstStyle/>
          <a:p>
            <a:r>
              <a:rPr lang="en-US" sz="1400" dirty="0"/>
              <a:t>Grant VJ, et al. Difficult debriefing situations: A toolbox for simulation educators. Medical Teacher 2018;40(7):703-712</a:t>
            </a:r>
          </a:p>
        </p:txBody>
      </p:sp>
    </p:spTree>
    <p:extLst>
      <p:ext uri="{BB962C8B-B14F-4D97-AF65-F5344CB8AC3E}">
        <p14:creationId xmlns:p14="http://schemas.microsoft.com/office/powerpoint/2010/main" val="916239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1AF3A5-B9A7-4DA7-A422-B6195A1B9022}"/>
              </a:ext>
            </a:extLst>
          </p:cNvPr>
          <p:cNvSpPr>
            <a:spLocks noGrp="1"/>
          </p:cNvSpPr>
          <p:nvPr>
            <p:ph type="title"/>
          </p:nvPr>
        </p:nvSpPr>
        <p:spPr>
          <a:xfrm>
            <a:off x="483798" y="1463040"/>
            <a:ext cx="2847230" cy="2690949"/>
          </a:xfrm>
        </p:spPr>
        <p:txBody>
          <a:bodyPr anchor="t">
            <a:normAutofit/>
          </a:bodyPr>
          <a:lstStyle/>
          <a:p>
            <a:r>
              <a:rPr lang="en-US" sz="4200" b="1"/>
              <a:t>Naming the Dynamic</a:t>
            </a:r>
          </a:p>
        </p:txBody>
      </p:sp>
      <p:grpSp>
        <p:nvGrpSpPr>
          <p:cNvPr id="25" name="Group 24">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26" name="Rectangle 2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E73510-84B9-44A3-BFB1-D4E67DDFD09D}"/>
              </a:ext>
            </a:extLst>
          </p:cNvPr>
          <p:cNvSpPr>
            <a:spLocks noGrp="1"/>
          </p:cNvSpPr>
          <p:nvPr>
            <p:ph idx="1"/>
          </p:nvPr>
        </p:nvSpPr>
        <p:spPr>
          <a:xfrm>
            <a:off x="3886201" y="859972"/>
            <a:ext cx="4774001" cy="5410199"/>
          </a:xfrm>
        </p:spPr>
        <p:txBody>
          <a:bodyPr anchor="t">
            <a:normAutofit lnSpcReduction="10000"/>
          </a:bodyPr>
          <a:lstStyle/>
          <a:p>
            <a:r>
              <a:rPr lang="en-US" sz="2400" b="1" dirty="0"/>
              <a:t>Introduce a “hot topic” by naming the issue at hand</a:t>
            </a:r>
          </a:p>
          <a:p>
            <a:endParaRPr lang="en-US" sz="2400" b="1" dirty="0"/>
          </a:p>
          <a:p>
            <a:r>
              <a:rPr lang="en-US" sz="2400" b="1" dirty="0"/>
              <a:t>Focus discussion on the named issue</a:t>
            </a:r>
          </a:p>
          <a:p>
            <a:endParaRPr lang="en-US" sz="2400" b="1" dirty="0"/>
          </a:p>
          <a:p>
            <a:r>
              <a:rPr lang="en-US" sz="2400" b="1" dirty="0"/>
              <a:t>Sample phrases:</a:t>
            </a:r>
          </a:p>
          <a:p>
            <a:pPr lvl="1"/>
            <a:r>
              <a:rPr lang="en-US" sz="2400" b="1" dirty="0"/>
              <a:t>“You seem to be [insert emotion]. What’s on your mind?”</a:t>
            </a:r>
          </a:p>
          <a:p>
            <a:pPr lvl="1"/>
            <a:r>
              <a:rPr lang="en-US" sz="2400" b="1" dirty="0"/>
              <a:t>“It seems like the key issue here is [insert hot topic], and that is causing some [insert emotion].”</a:t>
            </a:r>
          </a:p>
          <a:p>
            <a:endParaRPr lang="en-US" sz="1800" dirty="0"/>
          </a:p>
        </p:txBody>
      </p:sp>
    </p:spTree>
    <p:extLst>
      <p:ext uri="{BB962C8B-B14F-4D97-AF65-F5344CB8AC3E}">
        <p14:creationId xmlns:p14="http://schemas.microsoft.com/office/powerpoint/2010/main" val="404848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5E7EC107-5492-446B-93C1-57B023293FDF" descr="FD147BA7-BB4F-4924-A892-A1C4C5ED1383@myfiosgateway">
            <a:extLst>
              <a:ext uri="{FF2B5EF4-FFF2-40B4-BE49-F238E27FC236}">
                <a16:creationId xmlns:a16="http://schemas.microsoft.com/office/drawing/2014/main" id="{FEE0F920-456A-4237-B132-DCE0BA46BF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67" r="-1" b="-1"/>
          <a:stretch/>
        </p:blipFill>
        <p:spPr bwMode="auto">
          <a:xfrm>
            <a:off x="20" y="10"/>
            <a:ext cx="914397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532086" y="1913950"/>
            <a:ext cx="3153102" cy="1342754"/>
          </a:xfrm>
        </p:spPr>
        <p:txBody>
          <a:bodyPr>
            <a:normAutofit/>
          </a:bodyPr>
          <a:lstStyle/>
          <a:p>
            <a:r>
              <a:rPr lang="en-US" sz="3100" b="1"/>
              <a:t>Disclosures</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94137" y="3417573"/>
            <a:ext cx="3444765" cy="2619839"/>
          </a:xfrm>
        </p:spPr>
        <p:txBody>
          <a:bodyPr anchor="ctr">
            <a:normAutofit/>
          </a:bodyPr>
          <a:lstStyle/>
          <a:p>
            <a:r>
              <a:rPr lang="en-US" sz="2000" b="1" dirty="0"/>
              <a:t>There is no commercial support associated with this educational activity</a:t>
            </a:r>
          </a:p>
          <a:p>
            <a:endParaRPr lang="en-US" sz="2000" dirty="0"/>
          </a:p>
          <a:p>
            <a:r>
              <a:rPr lang="en-US" sz="2000" b="1" dirty="0"/>
              <a:t>I was a speaker for Novo Nordisk in 2021</a:t>
            </a:r>
          </a:p>
        </p:txBody>
      </p:sp>
    </p:spTree>
    <p:extLst>
      <p:ext uri="{BB962C8B-B14F-4D97-AF65-F5344CB8AC3E}">
        <p14:creationId xmlns:p14="http://schemas.microsoft.com/office/powerpoint/2010/main" val="235802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BA18F-0D91-4EDB-BAC0-1CE2BCCB616A}"/>
              </a:ext>
            </a:extLst>
          </p:cNvPr>
          <p:cNvSpPr>
            <a:spLocks noGrp="1"/>
          </p:cNvSpPr>
          <p:nvPr>
            <p:ph type="title"/>
          </p:nvPr>
        </p:nvSpPr>
        <p:spPr>
          <a:xfrm>
            <a:off x="483798" y="1463040"/>
            <a:ext cx="2847230" cy="2690949"/>
          </a:xfrm>
        </p:spPr>
        <p:txBody>
          <a:bodyPr anchor="t">
            <a:normAutofit/>
          </a:bodyPr>
          <a:lstStyle/>
          <a:p>
            <a:r>
              <a:rPr lang="en-US" sz="4200" b="1"/>
              <a:t>Validation</a:t>
            </a:r>
          </a:p>
        </p:txBody>
      </p:sp>
      <p:grpSp>
        <p:nvGrpSpPr>
          <p:cNvPr id="18"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395A1D-5D15-429B-B0A2-1925332EC7DD}"/>
              </a:ext>
            </a:extLst>
          </p:cNvPr>
          <p:cNvSpPr>
            <a:spLocks noGrp="1"/>
          </p:cNvSpPr>
          <p:nvPr>
            <p:ph idx="1"/>
          </p:nvPr>
        </p:nvSpPr>
        <p:spPr>
          <a:xfrm>
            <a:off x="3886200" y="914400"/>
            <a:ext cx="4843054" cy="5279571"/>
          </a:xfrm>
        </p:spPr>
        <p:txBody>
          <a:bodyPr anchor="t">
            <a:normAutofit/>
          </a:bodyPr>
          <a:lstStyle/>
          <a:p>
            <a:pPr lvl="0">
              <a:lnSpc>
                <a:spcPct val="90000"/>
              </a:lnSpc>
              <a:spcBef>
                <a:spcPts val="1200"/>
              </a:spcBef>
              <a:spcAft>
                <a:spcPts val="1200"/>
              </a:spcAft>
            </a:pPr>
            <a:r>
              <a:rPr lang="en-US" sz="2400" b="1" dirty="0"/>
              <a:t>Recognize that behaviors, feelings or thoughts are understandable</a:t>
            </a:r>
          </a:p>
          <a:p>
            <a:pPr>
              <a:lnSpc>
                <a:spcPct val="90000"/>
              </a:lnSpc>
              <a:spcBef>
                <a:spcPts val="1200"/>
              </a:spcBef>
              <a:spcAft>
                <a:spcPts val="1200"/>
              </a:spcAft>
            </a:pPr>
            <a:r>
              <a:rPr lang="en-US" sz="2400" b="1" dirty="0"/>
              <a:t>Reaffirm importance of other people’s perspective</a:t>
            </a:r>
          </a:p>
          <a:p>
            <a:pPr>
              <a:lnSpc>
                <a:spcPct val="90000"/>
              </a:lnSpc>
              <a:spcBef>
                <a:spcPts val="1200"/>
              </a:spcBef>
              <a:spcAft>
                <a:spcPts val="1200"/>
              </a:spcAft>
            </a:pPr>
            <a:r>
              <a:rPr lang="en-US" sz="2400" b="1" dirty="0"/>
              <a:t>Validation does not necessarily imply agreement or approval of behavior</a:t>
            </a:r>
          </a:p>
          <a:p>
            <a:pPr>
              <a:lnSpc>
                <a:spcPct val="90000"/>
              </a:lnSpc>
              <a:spcBef>
                <a:spcPts val="1200"/>
              </a:spcBef>
              <a:spcAft>
                <a:spcPts val="1200"/>
              </a:spcAft>
            </a:pPr>
            <a:r>
              <a:rPr lang="en-US" sz="2400" b="1" dirty="0"/>
              <a:t>Sample phrase:</a:t>
            </a:r>
          </a:p>
          <a:p>
            <a:pPr lvl="1">
              <a:lnSpc>
                <a:spcPct val="90000"/>
              </a:lnSpc>
              <a:spcBef>
                <a:spcPts val="1200"/>
              </a:spcBef>
              <a:spcAft>
                <a:spcPts val="1200"/>
              </a:spcAft>
            </a:pPr>
            <a:r>
              <a:rPr lang="en-US" sz="2400" b="1" dirty="0"/>
              <a:t>“I can see that you are feeling [insert emotion here] about [insert situation here]. That is totally understandable.”</a:t>
            </a:r>
          </a:p>
        </p:txBody>
      </p:sp>
    </p:spTree>
    <p:extLst>
      <p:ext uri="{BB962C8B-B14F-4D97-AF65-F5344CB8AC3E}">
        <p14:creationId xmlns:p14="http://schemas.microsoft.com/office/powerpoint/2010/main" val="7190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40E64-7B9E-40C1-94C6-23BDC747557E}"/>
              </a:ext>
            </a:extLst>
          </p:cNvPr>
          <p:cNvSpPr>
            <a:spLocks noGrp="1"/>
          </p:cNvSpPr>
          <p:nvPr>
            <p:ph type="title"/>
          </p:nvPr>
        </p:nvSpPr>
        <p:spPr>
          <a:xfrm>
            <a:off x="483798" y="1463040"/>
            <a:ext cx="2847230" cy="2690949"/>
          </a:xfrm>
        </p:spPr>
        <p:txBody>
          <a:bodyPr anchor="t">
            <a:normAutofit/>
          </a:bodyPr>
          <a:lstStyle/>
          <a:p>
            <a:r>
              <a:rPr lang="en-US" sz="3300" b="1"/>
              <a:t>Normalization</a:t>
            </a:r>
          </a:p>
        </p:txBody>
      </p:sp>
      <p:grpSp>
        <p:nvGrpSpPr>
          <p:cNvPr id="18"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636C12-7903-4A5D-B45A-BF630AC94D22}"/>
              </a:ext>
            </a:extLst>
          </p:cNvPr>
          <p:cNvSpPr>
            <a:spLocks noGrp="1"/>
          </p:cNvSpPr>
          <p:nvPr>
            <p:ph idx="1"/>
          </p:nvPr>
        </p:nvSpPr>
        <p:spPr>
          <a:xfrm>
            <a:off x="3962401" y="554249"/>
            <a:ext cx="4766853" cy="5682341"/>
          </a:xfrm>
        </p:spPr>
        <p:txBody>
          <a:bodyPr anchor="t">
            <a:noAutofit/>
          </a:bodyPr>
          <a:lstStyle/>
          <a:p>
            <a:pPr>
              <a:lnSpc>
                <a:spcPct val="90000"/>
              </a:lnSpc>
              <a:spcBef>
                <a:spcPts val="600"/>
              </a:spcBef>
              <a:spcAft>
                <a:spcPts val="600"/>
              </a:spcAft>
            </a:pPr>
            <a:r>
              <a:rPr lang="en-US" sz="2400" b="1" dirty="0"/>
              <a:t>Relate behaviors, feelings or attitudes to a societal norm</a:t>
            </a:r>
          </a:p>
          <a:p>
            <a:pPr>
              <a:lnSpc>
                <a:spcPct val="90000"/>
              </a:lnSpc>
              <a:spcBef>
                <a:spcPts val="600"/>
              </a:spcBef>
              <a:spcAft>
                <a:spcPts val="600"/>
              </a:spcAft>
            </a:pPr>
            <a:r>
              <a:rPr lang="en-US" sz="2400" b="1" dirty="0"/>
              <a:t>Build trust, calm fear, and defuse emotions</a:t>
            </a:r>
          </a:p>
          <a:p>
            <a:pPr>
              <a:lnSpc>
                <a:spcPct val="90000"/>
              </a:lnSpc>
              <a:spcBef>
                <a:spcPts val="600"/>
              </a:spcBef>
              <a:spcAft>
                <a:spcPts val="600"/>
              </a:spcAft>
            </a:pPr>
            <a:r>
              <a:rPr lang="en-US" sz="2400" b="1" dirty="0"/>
              <a:t>Normalization does not necessarily imply approval of behavior</a:t>
            </a:r>
          </a:p>
          <a:p>
            <a:pPr>
              <a:lnSpc>
                <a:spcPct val="90000"/>
              </a:lnSpc>
              <a:spcBef>
                <a:spcPts val="600"/>
              </a:spcBef>
              <a:spcAft>
                <a:spcPts val="600"/>
              </a:spcAft>
            </a:pPr>
            <a:r>
              <a:rPr lang="en-US" sz="2400" b="1" dirty="0"/>
              <a:t>Communicate in a genuine fashion by sharing a personal experience</a:t>
            </a:r>
          </a:p>
          <a:p>
            <a:pPr>
              <a:lnSpc>
                <a:spcPct val="90000"/>
              </a:lnSpc>
              <a:spcBef>
                <a:spcPts val="600"/>
              </a:spcBef>
              <a:spcAft>
                <a:spcPts val="600"/>
              </a:spcAft>
            </a:pPr>
            <a:r>
              <a:rPr lang="en-US" sz="2400" b="1" dirty="0"/>
              <a:t>Sample phrase:</a:t>
            </a:r>
          </a:p>
          <a:p>
            <a:pPr lvl="1">
              <a:lnSpc>
                <a:spcPct val="90000"/>
              </a:lnSpc>
              <a:spcBef>
                <a:spcPts val="600"/>
              </a:spcBef>
              <a:spcAft>
                <a:spcPts val="600"/>
              </a:spcAft>
            </a:pPr>
            <a:r>
              <a:rPr lang="en-US" sz="2400" b="1" dirty="0"/>
              <a:t>“Your feelings are normal in this situation…in fact, I had a situation once when [insert relevant story here].”</a:t>
            </a:r>
          </a:p>
        </p:txBody>
      </p:sp>
    </p:spTree>
    <p:extLst>
      <p:ext uri="{BB962C8B-B14F-4D97-AF65-F5344CB8AC3E}">
        <p14:creationId xmlns:p14="http://schemas.microsoft.com/office/powerpoint/2010/main" val="238100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DE3AB-7CC8-41A7-A224-4C3CBB35F65A}"/>
              </a:ext>
            </a:extLst>
          </p:cNvPr>
          <p:cNvSpPr>
            <a:spLocks noGrp="1"/>
          </p:cNvSpPr>
          <p:nvPr>
            <p:ph type="title"/>
          </p:nvPr>
        </p:nvSpPr>
        <p:spPr>
          <a:xfrm>
            <a:off x="483798" y="1463040"/>
            <a:ext cx="2847230" cy="2690949"/>
          </a:xfrm>
        </p:spPr>
        <p:txBody>
          <a:bodyPr anchor="t">
            <a:normAutofit/>
          </a:bodyPr>
          <a:lstStyle/>
          <a:p>
            <a:r>
              <a:rPr lang="en-US" sz="3300" b="1"/>
              <a:t>Generalization</a:t>
            </a:r>
          </a:p>
        </p:txBody>
      </p:sp>
      <p:grpSp>
        <p:nvGrpSpPr>
          <p:cNvPr id="18"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FF9963-E4AC-4CF5-A4D7-97D14E6A206D}"/>
              </a:ext>
            </a:extLst>
          </p:cNvPr>
          <p:cNvSpPr>
            <a:spLocks noGrp="1"/>
          </p:cNvSpPr>
          <p:nvPr>
            <p:ph idx="1"/>
          </p:nvPr>
        </p:nvSpPr>
        <p:spPr>
          <a:xfrm>
            <a:off x="3850279" y="586327"/>
            <a:ext cx="4878975" cy="6189026"/>
          </a:xfrm>
        </p:spPr>
        <p:txBody>
          <a:bodyPr anchor="t">
            <a:noAutofit/>
          </a:bodyPr>
          <a:lstStyle/>
          <a:p>
            <a:pPr>
              <a:spcBef>
                <a:spcPts val="600"/>
              </a:spcBef>
              <a:spcAft>
                <a:spcPts val="600"/>
              </a:spcAft>
            </a:pPr>
            <a:r>
              <a:rPr lang="en-US" sz="2400" b="1" dirty="0"/>
              <a:t>Encourage the ability to apply a concept in a different context</a:t>
            </a:r>
          </a:p>
          <a:p>
            <a:pPr>
              <a:spcBef>
                <a:spcPts val="600"/>
              </a:spcBef>
              <a:spcAft>
                <a:spcPts val="600"/>
              </a:spcAft>
            </a:pPr>
            <a:r>
              <a:rPr lang="en-US" sz="2400" b="1" dirty="0"/>
              <a:t>Enable others to see broader relevance</a:t>
            </a:r>
          </a:p>
          <a:p>
            <a:pPr>
              <a:spcBef>
                <a:spcPts val="600"/>
              </a:spcBef>
              <a:spcAft>
                <a:spcPts val="600"/>
              </a:spcAft>
            </a:pPr>
            <a:r>
              <a:rPr lang="en-US" sz="2400" b="1" dirty="0"/>
              <a:t>Sample phrases:</a:t>
            </a:r>
          </a:p>
          <a:p>
            <a:pPr lvl="1">
              <a:spcBef>
                <a:spcPts val="600"/>
              </a:spcBef>
              <a:spcAft>
                <a:spcPts val="600"/>
              </a:spcAft>
            </a:pPr>
            <a:r>
              <a:rPr lang="en-US" sz="2400" b="1" dirty="0"/>
              <a:t>“Have you ever had a situation when [insert concept here] was applicable to [insert related context here]?”</a:t>
            </a:r>
          </a:p>
          <a:p>
            <a:pPr lvl="1">
              <a:spcBef>
                <a:spcPts val="600"/>
              </a:spcBef>
              <a:spcAft>
                <a:spcPts val="600"/>
              </a:spcAft>
            </a:pPr>
            <a:r>
              <a:rPr lang="en-US" sz="2400" b="1" dirty="0"/>
              <a:t>“Sometimes [insert concept here] can be applied to a different context, such as [insert context here]…What do you think?”</a:t>
            </a:r>
          </a:p>
        </p:txBody>
      </p:sp>
    </p:spTree>
    <p:extLst>
      <p:ext uri="{BB962C8B-B14F-4D97-AF65-F5344CB8AC3E}">
        <p14:creationId xmlns:p14="http://schemas.microsoft.com/office/powerpoint/2010/main" val="256903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0E9A4-DE4F-4130-9C89-241BA8B30591}"/>
              </a:ext>
            </a:extLst>
          </p:cNvPr>
          <p:cNvSpPr>
            <a:spLocks noGrp="1"/>
          </p:cNvSpPr>
          <p:nvPr>
            <p:ph type="title"/>
          </p:nvPr>
        </p:nvSpPr>
        <p:spPr>
          <a:xfrm>
            <a:off x="483798" y="1463040"/>
            <a:ext cx="2847230" cy="2690949"/>
          </a:xfrm>
        </p:spPr>
        <p:txBody>
          <a:bodyPr anchor="t">
            <a:normAutofit/>
          </a:bodyPr>
          <a:lstStyle/>
          <a:p>
            <a:r>
              <a:rPr lang="en-US" sz="3600" b="1" dirty="0"/>
              <a:t>Paraphrasing</a:t>
            </a:r>
          </a:p>
        </p:txBody>
      </p:sp>
      <p:grpSp>
        <p:nvGrpSpPr>
          <p:cNvPr id="18"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9A04E2-915D-4049-954A-7BDC8C756EDA}"/>
              </a:ext>
            </a:extLst>
          </p:cNvPr>
          <p:cNvSpPr>
            <a:spLocks noGrp="1"/>
          </p:cNvSpPr>
          <p:nvPr>
            <p:ph idx="1"/>
          </p:nvPr>
        </p:nvSpPr>
        <p:spPr>
          <a:xfrm>
            <a:off x="3868239" y="900207"/>
            <a:ext cx="4843053" cy="5486399"/>
          </a:xfrm>
        </p:spPr>
        <p:txBody>
          <a:bodyPr anchor="t">
            <a:normAutofit fontScale="92500" lnSpcReduction="20000"/>
          </a:bodyPr>
          <a:lstStyle/>
          <a:p>
            <a:pPr>
              <a:spcBef>
                <a:spcPts val="1200"/>
              </a:spcBef>
              <a:spcAft>
                <a:spcPts val="1200"/>
              </a:spcAft>
            </a:pPr>
            <a:r>
              <a:rPr lang="en-US" sz="2600" b="1" dirty="0"/>
              <a:t>Restate something in your own words</a:t>
            </a:r>
          </a:p>
          <a:p>
            <a:pPr>
              <a:spcBef>
                <a:spcPts val="1200"/>
              </a:spcBef>
              <a:spcAft>
                <a:spcPts val="1200"/>
              </a:spcAft>
            </a:pPr>
            <a:r>
              <a:rPr lang="en-US" sz="2600" b="1" dirty="0"/>
              <a:t>Clarify and/or confirm understanding</a:t>
            </a:r>
          </a:p>
          <a:p>
            <a:pPr>
              <a:spcBef>
                <a:spcPts val="1200"/>
              </a:spcBef>
              <a:spcAft>
                <a:spcPts val="1200"/>
              </a:spcAft>
            </a:pPr>
            <a:r>
              <a:rPr lang="en-US" sz="2600" b="1" dirty="0"/>
              <a:t>Agreement or disagreement is not implied</a:t>
            </a:r>
          </a:p>
          <a:p>
            <a:pPr>
              <a:spcBef>
                <a:spcPts val="1200"/>
              </a:spcBef>
              <a:spcAft>
                <a:spcPts val="1200"/>
              </a:spcAft>
            </a:pPr>
            <a:r>
              <a:rPr lang="en-US" sz="2600" b="1" dirty="0"/>
              <a:t>Avoid adding personal interpretations about what was said or expressed</a:t>
            </a:r>
          </a:p>
          <a:p>
            <a:pPr>
              <a:spcBef>
                <a:spcPts val="1200"/>
              </a:spcBef>
              <a:spcAft>
                <a:spcPts val="1200"/>
              </a:spcAft>
            </a:pPr>
            <a:r>
              <a:rPr lang="en-US" sz="2600" b="1" dirty="0"/>
              <a:t>Sample phrase:</a:t>
            </a:r>
          </a:p>
          <a:p>
            <a:pPr lvl="1">
              <a:spcBef>
                <a:spcPts val="1200"/>
              </a:spcBef>
              <a:spcAft>
                <a:spcPts val="1200"/>
              </a:spcAft>
            </a:pPr>
            <a:r>
              <a:rPr lang="en-US" sz="2600" b="1" dirty="0"/>
              <a:t>“What I’m hearing you say is [insert paraphrase here].”</a:t>
            </a:r>
          </a:p>
          <a:p>
            <a:pPr marL="457200" lvl="1" indent="0">
              <a:buNone/>
            </a:pPr>
            <a:endParaRPr lang="en-US" sz="1800" dirty="0"/>
          </a:p>
          <a:p>
            <a:pPr marL="0" indent="0">
              <a:buNone/>
            </a:pPr>
            <a:endParaRPr lang="en-US" sz="1800" dirty="0"/>
          </a:p>
        </p:txBody>
      </p:sp>
    </p:spTree>
    <p:extLst>
      <p:ext uri="{BB962C8B-B14F-4D97-AF65-F5344CB8AC3E}">
        <p14:creationId xmlns:p14="http://schemas.microsoft.com/office/powerpoint/2010/main" val="65512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46088F-F344-42EF-8BC5-873A1C71155B}"/>
              </a:ext>
            </a:extLst>
          </p:cNvPr>
          <p:cNvSpPr>
            <a:spLocks noGrp="1"/>
          </p:cNvSpPr>
          <p:nvPr>
            <p:ph type="title"/>
          </p:nvPr>
        </p:nvSpPr>
        <p:spPr>
          <a:xfrm>
            <a:off x="483798" y="1463040"/>
            <a:ext cx="2847230" cy="2690949"/>
          </a:xfrm>
        </p:spPr>
        <p:txBody>
          <a:bodyPr anchor="t">
            <a:normAutofit/>
          </a:bodyPr>
          <a:lstStyle/>
          <a:p>
            <a:r>
              <a:rPr lang="en-US" sz="4200" b="1"/>
              <a:t>Broadening</a:t>
            </a:r>
          </a:p>
        </p:txBody>
      </p:sp>
      <p:grpSp>
        <p:nvGrpSpPr>
          <p:cNvPr id="26" name="Group 25">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27" name="Rectangle 2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D1E1B2-474C-4D9B-A08C-893CD5821B57}"/>
              </a:ext>
            </a:extLst>
          </p:cNvPr>
          <p:cNvSpPr>
            <a:spLocks noGrp="1"/>
          </p:cNvSpPr>
          <p:nvPr>
            <p:ph idx="1"/>
          </p:nvPr>
        </p:nvSpPr>
        <p:spPr>
          <a:xfrm>
            <a:off x="3814826" y="533400"/>
            <a:ext cx="5011213" cy="6117770"/>
          </a:xfrm>
        </p:spPr>
        <p:txBody>
          <a:bodyPr anchor="t">
            <a:noAutofit/>
          </a:bodyPr>
          <a:lstStyle/>
          <a:p>
            <a:pPr>
              <a:lnSpc>
                <a:spcPct val="90000"/>
              </a:lnSpc>
              <a:spcBef>
                <a:spcPts val="1200"/>
              </a:spcBef>
              <a:spcAft>
                <a:spcPts val="1200"/>
              </a:spcAft>
            </a:pPr>
            <a:r>
              <a:rPr lang="en-US" sz="2400" b="1" dirty="0"/>
              <a:t>Widen discussion to involve others</a:t>
            </a:r>
          </a:p>
          <a:p>
            <a:pPr>
              <a:lnSpc>
                <a:spcPct val="90000"/>
              </a:lnSpc>
              <a:spcBef>
                <a:spcPts val="1200"/>
              </a:spcBef>
              <a:spcAft>
                <a:spcPts val="1200"/>
              </a:spcAft>
            </a:pPr>
            <a:r>
              <a:rPr lang="en-US" sz="2400" b="1" dirty="0"/>
              <a:t>Engage other colleagues to share perspectives</a:t>
            </a:r>
          </a:p>
          <a:p>
            <a:pPr>
              <a:lnSpc>
                <a:spcPct val="90000"/>
              </a:lnSpc>
              <a:spcBef>
                <a:spcPts val="1200"/>
              </a:spcBef>
              <a:spcAft>
                <a:spcPts val="1200"/>
              </a:spcAft>
            </a:pPr>
            <a:r>
              <a:rPr lang="en-US" sz="2400" b="1" dirty="0"/>
              <a:t>Consider this strategy when the person seems disengaged, reacting emotionally or defensively, or when one specific person is dominating the discussion</a:t>
            </a:r>
          </a:p>
          <a:p>
            <a:pPr>
              <a:lnSpc>
                <a:spcPct val="90000"/>
              </a:lnSpc>
              <a:spcBef>
                <a:spcPts val="600"/>
              </a:spcBef>
              <a:spcAft>
                <a:spcPts val="600"/>
              </a:spcAft>
            </a:pPr>
            <a:r>
              <a:rPr lang="en-US" sz="2400" b="1" dirty="0"/>
              <a:t>Sample phrases:</a:t>
            </a:r>
          </a:p>
          <a:p>
            <a:pPr lvl="1">
              <a:lnSpc>
                <a:spcPct val="90000"/>
              </a:lnSpc>
              <a:spcBef>
                <a:spcPts val="600"/>
              </a:spcBef>
              <a:spcAft>
                <a:spcPts val="600"/>
              </a:spcAft>
            </a:pPr>
            <a:r>
              <a:rPr lang="en-US" sz="2400" b="1" dirty="0"/>
              <a:t>“I’m wondering what others think of [insert topic here].”</a:t>
            </a:r>
          </a:p>
          <a:p>
            <a:pPr lvl="1">
              <a:lnSpc>
                <a:spcPct val="90000"/>
              </a:lnSpc>
              <a:spcBef>
                <a:spcPts val="600"/>
              </a:spcBef>
              <a:spcAft>
                <a:spcPts val="600"/>
              </a:spcAft>
            </a:pPr>
            <a:r>
              <a:rPr lang="en-US" sz="2400" b="1" dirty="0"/>
              <a:t>“I’d love it if others could share their perspective related to [insert topic here].”</a:t>
            </a:r>
          </a:p>
        </p:txBody>
      </p:sp>
    </p:spTree>
    <p:extLst>
      <p:ext uri="{BB962C8B-B14F-4D97-AF65-F5344CB8AC3E}">
        <p14:creationId xmlns:p14="http://schemas.microsoft.com/office/powerpoint/2010/main" val="181514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0FC7C-6D82-41B4-84D9-B50B6ED8D26B}"/>
              </a:ext>
            </a:extLst>
          </p:cNvPr>
          <p:cNvSpPr>
            <a:spLocks noGrp="1"/>
          </p:cNvSpPr>
          <p:nvPr>
            <p:ph type="title"/>
          </p:nvPr>
        </p:nvSpPr>
        <p:spPr>
          <a:xfrm>
            <a:off x="483798" y="1463040"/>
            <a:ext cx="2847230" cy="2690949"/>
          </a:xfrm>
        </p:spPr>
        <p:txBody>
          <a:bodyPr anchor="t">
            <a:normAutofit/>
          </a:bodyPr>
          <a:lstStyle/>
          <a:p>
            <a:r>
              <a:rPr lang="en-US" sz="4200" b="1"/>
              <a:t>Previewing</a:t>
            </a:r>
          </a:p>
        </p:txBody>
      </p:sp>
      <p:grpSp>
        <p:nvGrpSpPr>
          <p:cNvPr id="92" name="Group 91">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93" name="Rectangle 9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6F9C87-AD5C-4D95-9412-08914336A5DA}"/>
              </a:ext>
            </a:extLst>
          </p:cNvPr>
          <p:cNvSpPr>
            <a:spLocks noGrp="1"/>
          </p:cNvSpPr>
          <p:nvPr>
            <p:ph idx="1"/>
          </p:nvPr>
        </p:nvSpPr>
        <p:spPr>
          <a:xfrm>
            <a:off x="3886200" y="1219200"/>
            <a:ext cx="4774001" cy="4952999"/>
          </a:xfrm>
        </p:spPr>
        <p:txBody>
          <a:bodyPr anchor="t">
            <a:noAutofit/>
          </a:bodyPr>
          <a:lstStyle/>
          <a:p>
            <a:pPr>
              <a:spcBef>
                <a:spcPts val="600"/>
              </a:spcBef>
              <a:spcAft>
                <a:spcPts val="600"/>
              </a:spcAft>
            </a:pPr>
            <a:r>
              <a:rPr lang="en-US" sz="2400" b="1" dirty="0"/>
              <a:t>Introduce a new topic of discussion</a:t>
            </a:r>
          </a:p>
          <a:p>
            <a:pPr>
              <a:spcBef>
                <a:spcPts val="600"/>
              </a:spcBef>
              <a:spcAft>
                <a:spcPts val="600"/>
              </a:spcAft>
            </a:pPr>
            <a:r>
              <a:rPr lang="en-US" sz="2400" b="1" dirty="0"/>
              <a:t>Guide and refocus topic of discussion</a:t>
            </a:r>
          </a:p>
          <a:p>
            <a:pPr>
              <a:spcBef>
                <a:spcPts val="600"/>
              </a:spcBef>
              <a:spcAft>
                <a:spcPts val="600"/>
              </a:spcAft>
            </a:pPr>
            <a:r>
              <a:rPr lang="en-US" sz="2400" b="1" dirty="0"/>
              <a:t>Sample phrase:</a:t>
            </a:r>
          </a:p>
          <a:p>
            <a:pPr lvl="1">
              <a:spcBef>
                <a:spcPts val="600"/>
              </a:spcBef>
              <a:spcAft>
                <a:spcPts val="600"/>
              </a:spcAft>
            </a:pPr>
            <a:r>
              <a:rPr lang="en-US" sz="2400" b="1" dirty="0"/>
              <a:t>“At this point, I’m wondering if we can switch gears and talk about [insert topic here] because [insert rationale here].”</a:t>
            </a:r>
          </a:p>
        </p:txBody>
      </p:sp>
    </p:spTree>
    <p:extLst>
      <p:ext uri="{BB962C8B-B14F-4D97-AF65-F5344CB8AC3E}">
        <p14:creationId xmlns:p14="http://schemas.microsoft.com/office/powerpoint/2010/main" val="209089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DE14F-74CB-4C5A-B938-E2F23F25505A}"/>
              </a:ext>
            </a:extLst>
          </p:cNvPr>
          <p:cNvSpPr>
            <a:spLocks noGrp="1"/>
          </p:cNvSpPr>
          <p:nvPr>
            <p:ph type="title"/>
          </p:nvPr>
        </p:nvSpPr>
        <p:spPr>
          <a:xfrm>
            <a:off x="483798" y="1463040"/>
            <a:ext cx="2847230" cy="2690949"/>
          </a:xfrm>
        </p:spPr>
        <p:txBody>
          <a:bodyPr anchor="t">
            <a:normAutofit/>
          </a:bodyPr>
          <a:lstStyle/>
          <a:p>
            <a:r>
              <a:rPr lang="en-US" sz="4200" b="1"/>
              <a:t>Importance of silence</a:t>
            </a:r>
          </a:p>
        </p:txBody>
      </p:sp>
      <p:grpSp>
        <p:nvGrpSpPr>
          <p:cNvPr id="18"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9"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03E7E8-B53B-4C64-A238-4D4B3C955A04}"/>
              </a:ext>
            </a:extLst>
          </p:cNvPr>
          <p:cNvSpPr>
            <a:spLocks noGrp="1"/>
          </p:cNvSpPr>
          <p:nvPr>
            <p:ph idx="1"/>
          </p:nvPr>
        </p:nvSpPr>
        <p:spPr>
          <a:xfrm>
            <a:off x="3850280" y="1295400"/>
            <a:ext cx="4878974" cy="4724399"/>
          </a:xfrm>
        </p:spPr>
        <p:txBody>
          <a:bodyPr anchor="t">
            <a:normAutofit/>
          </a:bodyPr>
          <a:lstStyle/>
          <a:p>
            <a:pPr>
              <a:spcBef>
                <a:spcPts val="1200"/>
              </a:spcBef>
              <a:spcAft>
                <a:spcPts val="1200"/>
              </a:spcAft>
            </a:pPr>
            <a:r>
              <a:rPr lang="en-US" sz="2400" b="1" dirty="0"/>
              <a:t>People need time to process and reflect on information</a:t>
            </a:r>
          </a:p>
          <a:p>
            <a:pPr>
              <a:spcBef>
                <a:spcPts val="1200"/>
              </a:spcBef>
              <a:spcAft>
                <a:spcPts val="1200"/>
              </a:spcAft>
            </a:pPr>
            <a:r>
              <a:rPr lang="en-US" sz="2400" b="1" dirty="0"/>
              <a:t>Silence can be a powerful way of engaging others</a:t>
            </a:r>
          </a:p>
          <a:p>
            <a:pPr>
              <a:spcBef>
                <a:spcPts val="1200"/>
              </a:spcBef>
              <a:spcAft>
                <a:spcPts val="1200"/>
              </a:spcAft>
            </a:pPr>
            <a:r>
              <a:rPr lang="en-US" sz="2400" b="1" dirty="0"/>
              <a:t>Prolonged silence can be broken by rephrasing question/statement to promote further discussion</a:t>
            </a:r>
          </a:p>
        </p:txBody>
      </p:sp>
    </p:spTree>
    <p:extLst>
      <p:ext uri="{BB962C8B-B14F-4D97-AF65-F5344CB8AC3E}">
        <p14:creationId xmlns:p14="http://schemas.microsoft.com/office/powerpoint/2010/main" val="382417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l"/>
            <a:r>
              <a:rPr lang="en-US" b="1" dirty="0"/>
              <a:t> </a:t>
            </a:r>
            <a:r>
              <a:rPr lang="en-US" sz="3600" b="1" dirty="0"/>
              <a:t>Applying Strategies to Difficult Conversations</a:t>
            </a:r>
          </a:p>
        </p:txBody>
      </p:sp>
      <p:sp>
        <p:nvSpPr>
          <p:cNvPr id="3" name="Content Placeholder 2"/>
          <p:cNvSpPr>
            <a:spLocks noGrp="1"/>
          </p:cNvSpPr>
          <p:nvPr>
            <p:ph idx="1"/>
          </p:nvPr>
        </p:nvSpPr>
        <p:spPr>
          <a:xfrm>
            <a:off x="533400" y="1371600"/>
            <a:ext cx="8229600" cy="4830763"/>
          </a:xfrm>
        </p:spPr>
        <p:txBody>
          <a:bodyPr>
            <a:normAutofit/>
          </a:bodyPr>
          <a:lstStyle/>
          <a:p>
            <a:pPr marL="0" indent="0">
              <a:buNone/>
            </a:pPr>
            <a:endParaRPr lang="en-US" b="1" dirty="0"/>
          </a:p>
          <a:p>
            <a:pPr marL="0" indent="0">
              <a:buNone/>
            </a:pPr>
            <a:endParaRPr lang="en-US" dirty="0"/>
          </a:p>
        </p:txBody>
      </p:sp>
      <p:sp>
        <p:nvSpPr>
          <p:cNvPr id="4" name="Pentagon 3"/>
          <p:cNvSpPr/>
          <p:nvPr/>
        </p:nvSpPr>
        <p:spPr>
          <a:xfrm>
            <a:off x="685800" y="1663994"/>
            <a:ext cx="1752600" cy="850605"/>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48" y="2984278"/>
            <a:ext cx="1749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67200"/>
            <a:ext cx="1749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504" y="1827686"/>
            <a:ext cx="1371600" cy="523220"/>
          </a:xfrm>
          <a:prstGeom prst="rect">
            <a:avLst/>
          </a:prstGeom>
          <a:noFill/>
        </p:spPr>
        <p:txBody>
          <a:bodyPr wrap="square" rtlCol="0">
            <a:spAutoFit/>
          </a:bodyPr>
          <a:lstStyle/>
          <a:p>
            <a:r>
              <a:rPr lang="en-US" sz="1400" dirty="0">
                <a:solidFill>
                  <a:schemeClr val="bg1"/>
                </a:solidFill>
                <a:latin typeface="Arial Black" panose="020B0A04020102020204" pitchFamily="34" charset="0"/>
              </a:rPr>
              <a:t>Emotional (Upset/Sad)</a:t>
            </a:r>
          </a:p>
        </p:txBody>
      </p:sp>
      <p:sp>
        <p:nvSpPr>
          <p:cNvPr id="6" name="TextBox 5"/>
          <p:cNvSpPr txBox="1"/>
          <p:nvPr/>
        </p:nvSpPr>
        <p:spPr>
          <a:xfrm>
            <a:off x="721648" y="3146530"/>
            <a:ext cx="1600200" cy="523220"/>
          </a:xfrm>
          <a:prstGeom prst="rect">
            <a:avLst/>
          </a:prstGeom>
          <a:noFill/>
        </p:spPr>
        <p:txBody>
          <a:bodyPr wrap="square" rtlCol="0">
            <a:spAutoFit/>
          </a:bodyPr>
          <a:lstStyle/>
          <a:p>
            <a:r>
              <a:rPr lang="en-US" sz="1400" dirty="0">
                <a:solidFill>
                  <a:schemeClr val="bg1"/>
                </a:solidFill>
                <a:latin typeface="Arial Black" panose="020B0A04020102020204" pitchFamily="34" charset="0"/>
              </a:rPr>
              <a:t>Disengaged/</a:t>
            </a:r>
          </a:p>
          <a:p>
            <a:r>
              <a:rPr lang="en-US" sz="1400" dirty="0">
                <a:solidFill>
                  <a:schemeClr val="bg1"/>
                </a:solidFill>
                <a:latin typeface="Arial Black" panose="020B0A04020102020204" pitchFamily="34" charset="0"/>
              </a:rPr>
              <a:t>Disinterested</a:t>
            </a:r>
          </a:p>
        </p:txBody>
      </p:sp>
      <p:sp>
        <p:nvSpPr>
          <p:cNvPr id="8" name="TextBox 7"/>
          <p:cNvSpPr txBox="1"/>
          <p:nvPr/>
        </p:nvSpPr>
        <p:spPr>
          <a:xfrm>
            <a:off x="758219" y="4442808"/>
            <a:ext cx="1416088" cy="523220"/>
          </a:xfrm>
          <a:prstGeom prst="rect">
            <a:avLst/>
          </a:prstGeom>
          <a:noFill/>
        </p:spPr>
        <p:txBody>
          <a:bodyPr wrap="square" rtlCol="0">
            <a:spAutoFit/>
          </a:bodyPr>
          <a:lstStyle/>
          <a:p>
            <a:r>
              <a:rPr lang="en-US" sz="1400" dirty="0">
                <a:solidFill>
                  <a:schemeClr val="bg1"/>
                </a:solidFill>
                <a:latin typeface="Arial Black" panose="020B0A04020102020204" pitchFamily="34" charset="0"/>
              </a:rPr>
              <a:t>Dominant/</a:t>
            </a:r>
          </a:p>
          <a:p>
            <a:r>
              <a:rPr lang="en-US" sz="1400" dirty="0">
                <a:solidFill>
                  <a:schemeClr val="bg1"/>
                </a:solidFill>
                <a:latin typeface="Arial Black" panose="020B0A04020102020204" pitchFamily="34" charset="0"/>
              </a:rPr>
              <a:t>Poor insight</a:t>
            </a:r>
          </a:p>
        </p:txBody>
      </p:sp>
      <p:sp>
        <p:nvSpPr>
          <p:cNvPr id="9" name="Chevron 8"/>
          <p:cNvSpPr/>
          <p:nvPr/>
        </p:nvSpPr>
        <p:spPr>
          <a:xfrm>
            <a:off x="2190307" y="1656308"/>
            <a:ext cx="1328663" cy="858291"/>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1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848" y="4273550"/>
            <a:ext cx="1308044"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7"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984277"/>
            <a:ext cx="1343892"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747511" y="3219523"/>
            <a:ext cx="571500" cy="368522"/>
          </a:xfrm>
          <a:prstGeom prst="rect">
            <a:avLst/>
          </a:prstGeom>
          <a:noFill/>
        </p:spPr>
        <p:txBody>
          <a:bodyPr wrap="square" rtlCol="0">
            <a:spAutoFit/>
          </a:bodyPr>
          <a:lstStyle/>
          <a:p>
            <a:r>
              <a:rPr lang="en-US" dirty="0">
                <a:solidFill>
                  <a:schemeClr val="bg1"/>
                </a:solidFill>
                <a:latin typeface="Arial Black" panose="020B0A04020102020204" pitchFamily="34" charset="0"/>
              </a:rPr>
              <a:t>ND</a:t>
            </a:r>
          </a:p>
        </p:txBody>
      </p:sp>
      <p:pic>
        <p:nvPicPr>
          <p:cNvPr id="4118"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8669" y="1880036"/>
            <a:ext cx="6651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853553" y="4509592"/>
            <a:ext cx="647142" cy="369332"/>
          </a:xfrm>
          <a:prstGeom prst="rect">
            <a:avLst/>
          </a:prstGeom>
          <a:noFill/>
        </p:spPr>
        <p:txBody>
          <a:bodyPr wrap="square" rtlCol="0">
            <a:spAutoFit/>
          </a:bodyPr>
          <a:lstStyle/>
          <a:p>
            <a:r>
              <a:rPr lang="en-US" dirty="0">
                <a:solidFill>
                  <a:schemeClr val="bg1"/>
                </a:solidFill>
                <a:latin typeface="Arial Black" panose="020B0A04020102020204" pitchFamily="34" charset="0"/>
              </a:rPr>
              <a:t>V</a:t>
            </a:r>
          </a:p>
        </p:txBody>
      </p:sp>
      <p:sp>
        <p:nvSpPr>
          <p:cNvPr id="12" name="Chevron 11"/>
          <p:cNvSpPr/>
          <p:nvPr/>
        </p:nvSpPr>
        <p:spPr>
          <a:xfrm>
            <a:off x="3276601" y="1655998"/>
            <a:ext cx="1169030" cy="850914"/>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19"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2293" y="2984091"/>
            <a:ext cx="117770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2873" y="4258583"/>
            <a:ext cx="11271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861116" y="4528928"/>
            <a:ext cx="457200" cy="369332"/>
          </a:xfrm>
          <a:prstGeom prst="rect">
            <a:avLst/>
          </a:prstGeom>
          <a:noFill/>
        </p:spPr>
        <p:txBody>
          <a:bodyPr wrap="square" rtlCol="0">
            <a:spAutoFit/>
          </a:bodyPr>
          <a:lstStyle/>
          <a:p>
            <a:r>
              <a:rPr lang="en-US" dirty="0">
                <a:solidFill>
                  <a:schemeClr val="bg1"/>
                </a:solidFill>
                <a:latin typeface="Arial Black" panose="020B0A04020102020204" pitchFamily="34" charset="0"/>
              </a:rPr>
              <a:t>P</a:t>
            </a:r>
          </a:p>
        </p:txBody>
      </p:sp>
      <p:pic>
        <p:nvPicPr>
          <p:cNvPr id="4121"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3354" y="3171675"/>
            <a:ext cx="506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2"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9294" y="1863025"/>
            <a:ext cx="506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hevron 13"/>
          <p:cNvSpPr/>
          <p:nvPr/>
        </p:nvSpPr>
        <p:spPr>
          <a:xfrm>
            <a:off x="4252876" y="1672801"/>
            <a:ext cx="1196716" cy="828164"/>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23"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9767" y="2984092"/>
            <a:ext cx="11398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4"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9768" y="4267200"/>
            <a:ext cx="11398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673527" y="1908466"/>
            <a:ext cx="457200" cy="369332"/>
          </a:xfrm>
          <a:prstGeom prst="rect">
            <a:avLst/>
          </a:prstGeom>
          <a:noFill/>
        </p:spPr>
        <p:txBody>
          <a:bodyPr wrap="square" rtlCol="0">
            <a:spAutoFit/>
          </a:bodyPr>
          <a:lstStyle/>
          <a:p>
            <a:r>
              <a:rPr lang="en-US" dirty="0">
                <a:solidFill>
                  <a:schemeClr val="bg1"/>
                </a:solidFill>
                <a:latin typeface="Arial Black" panose="020B0A04020102020204" pitchFamily="34" charset="0"/>
              </a:rPr>
              <a:t>N</a:t>
            </a:r>
          </a:p>
        </p:txBody>
      </p:sp>
      <p:pic>
        <p:nvPicPr>
          <p:cNvPr id="4125" name="Picture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9956" y="3161098"/>
            <a:ext cx="506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hevron 15"/>
          <p:cNvSpPr/>
          <p:nvPr/>
        </p:nvSpPr>
        <p:spPr>
          <a:xfrm>
            <a:off x="5196681" y="1671681"/>
            <a:ext cx="1189037" cy="835231"/>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27"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8186" y="3003550"/>
            <a:ext cx="119538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8"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8186" y="4257967"/>
            <a:ext cx="119538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hevron 16"/>
          <p:cNvSpPr/>
          <p:nvPr/>
        </p:nvSpPr>
        <p:spPr>
          <a:xfrm>
            <a:off x="6160293" y="1648621"/>
            <a:ext cx="1371600" cy="835232"/>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29"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1919" y="4257968"/>
            <a:ext cx="13716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0"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6873" y="3022600"/>
            <a:ext cx="13716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626893" y="1904444"/>
            <a:ext cx="533400" cy="369706"/>
          </a:xfrm>
          <a:prstGeom prst="rect">
            <a:avLst/>
          </a:prstGeom>
          <a:noFill/>
        </p:spPr>
        <p:txBody>
          <a:bodyPr wrap="square" rtlCol="0">
            <a:spAutoFit/>
          </a:bodyPr>
          <a:lstStyle/>
          <a:p>
            <a:r>
              <a:rPr lang="en-US" dirty="0">
                <a:solidFill>
                  <a:schemeClr val="bg1"/>
                </a:solidFill>
                <a:latin typeface="Arial Black" panose="020B0A04020102020204" pitchFamily="34" charset="0"/>
              </a:rPr>
              <a:t>B</a:t>
            </a:r>
          </a:p>
        </p:txBody>
      </p:sp>
      <p:pic>
        <p:nvPicPr>
          <p:cNvPr id="4131"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24065" y="4480817"/>
            <a:ext cx="5857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680553" y="3223878"/>
            <a:ext cx="457200" cy="369332"/>
          </a:xfrm>
          <a:prstGeom prst="rect">
            <a:avLst/>
          </a:prstGeom>
          <a:noFill/>
        </p:spPr>
        <p:txBody>
          <a:bodyPr wrap="square" rtlCol="0">
            <a:spAutoFit/>
          </a:bodyPr>
          <a:lstStyle/>
          <a:p>
            <a:r>
              <a:rPr lang="en-US" dirty="0">
                <a:solidFill>
                  <a:schemeClr val="bg1"/>
                </a:solidFill>
                <a:latin typeface="Arial Black" panose="020B0A04020102020204" pitchFamily="34" charset="0"/>
              </a:rPr>
              <a:t>G</a:t>
            </a:r>
          </a:p>
        </p:txBody>
      </p:sp>
      <p:sp>
        <p:nvSpPr>
          <p:cNvPr id="20" name="TextBox 19"/>
          <p:cNvSpPr txBox="1"/>
          <p:nvPr/>
        </p:nvSpPr>
        <p:spPr>
          <a:xfrm>
            <a:off x="6605972" y="4491880"/>
            <a:ext cx="533400" cy="369332"/>
          </a:xfrm>
          <a:prstGeom prst="rect">
            <a:avLst/>
          </a:prstGeom>
          <a:noFill/>
        </p:spPr>
        <p:txBody>
          <a:bodyPr wrap="square" rtlCol="0">
            <a:spAutoFit/>
          </a:bodyPr>
          <a:lstStyle/>
          <a:p>
            <a:r>
              <a:rPr lang="en-US" dirty="0">
                <a:solidFill>
                  <a:schemeClr val="bg1"/>
                </a:solidFill>
                <a:latin typeface="Arial Black" panose="020B0A04020102020204" pitchFamily="34" charset="0"/>
              </a:rPr>
              <a:t>PR</a:t>
            </a:r>
          </a:p>
        </p:txBody>
      </p:sp>
      <p:pic>
        <p:nvPicPr>
          <p:cNvPr id="4132"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2302" y="3219523"/>
            <a:ext cx="633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3"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5967" y="1886244"/>
            <a:ext cx="633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762000" y="5338342"/>
            <a:ext cx="7620000" cy="1257541"/>
          </a:xfrm>
          <a:prstGeom prst="rect">
            <a:avLst/>
          </a:prstGeom>
          <a:noFill/>
        </p:spPr>
        <p:txBody>
          <a:bodyPr wrap="square" rtlCol="0">
            <a:spAutoFit/>
          </a:bodyPr>
          <a:lstStyle/>
          <a:p>
            <a:r>
              <a:rPr lang="en-US" sz="1600" dirty="0">
                <a:latin typeface="Arial Black" panose="020B0A04020102020204" pitchFamily="34" charset="0"/>
              </a:rPr>
              <a:t>ND = Name the Dynamic; V = Validation; N = Normalization; G = Generalization; P = Paraphrasing; B = Broadening; PR = Previewing</a:t>
            </a:r>
          </a:p>
          <a:p>
            <a:endParaRPr lang="en-US" sz="1600" dirty="0">
              <a:latin typeface="Arial Black" panose="020B0A04020102020204" pitchFamily="34" charset="0"/>
            </a:endParaRPr>
          </a:p>
          <a:p>
            <a:r>
              <a:rPr lang="en-US" sz="1400" dirty="0"/>
              <a:t>Grant VJ, et al. Difficult debriefing situations: A toolbox for simulation educators.                                     Medical Teacher 2018;40(7):703-712</a:t>
            </a:r>
          </a:p>
        </p:txBody>
      </p:sp>
      <p:pic>
        <p:nvPicPr>
          <p:cNvPr id="22" name="Picture 21">
            <a:extLst>
              <a:ext uri="{FF2B5EF4-FFF2-40B4-BE49-F238E27FC236}">
                <a16:creationId xmlns:a16="http://schemas.microsoft.com/office/drawing/2014/main" id="{AB107544-6CA3-43F2-860B-BB915566195D}"/>
              </a:ext>
            </a:extLst>
          </p:cNvPr>
          <p:cNvPicPr>
            <a:picLocks noChangeAspect="1"/>
          </p:cNvPicPr>
          <p:nvPr/>
        </p:nvPicPr>
        <p:blipFill>
          <a:blip r:embed="rId15"/>
          <a:stretch>
            <a:fillRect/>
          </a:stretch>
        </p:blipFill>
        <p:spPr>
          <a:xfrm>
            <a:off x="4654884" y="4484268"/>
            <a:ext cx="664522" cy="493819"/>
          </a:xfrm>
          <a:prstGeom prst="rect">
            <a:avLst/>
          </a:prstGeom>
        </p:spPr>
      </p:pic>
    </p:spTree>
    <p:extLst>
      <p:ext uri="{BB962C8B-B14F-4D97-AF65-F5344CB8AC3E}">
        <p14:creationId xmlns:p14="http://schemas.microsoft.com/office/powerpoint/2010/main" val="30354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04031"/>
            <a:ext cx="8956728" cy="542370"/>
          </a:xfrm>
        </p:spPr>
        <p:txBody>
          <a:bodyPr>
            <a:normAutofit fontScale="90000"/>
          </a:bodyPr>
          <a:lstStyle/>
          <a:p>
            <a:pPr lvl="0" algn="l">
              <a:spcBef>
                <a:spcPts val="0"/>
              </a:spcBef>
            </a:pPr>
            <a:r>
              <a:rPr lang="en-US" sz="2700" b="1" dirty="0">
                <a:solidFill>
                  <a:prstClr val="black"/>
                </a:solidFill>
                <a:ea typeface="+mn-ea"/>
                <a:cs typeface="+mn-cs"/>
              </a:rPr>
              <a:t>Using reactive strategies in sequential fashion – illustrative example 1</a:t>
            </a:r>
            <a:br>
              <a:rPr lang="en-US" sz="2200" b="1" dirty="0">
                <a:solidFill>
                  <a:prstClr val="black"/>
                </a:solidFill>
                <a:ea typeface="+mn-ea"/>
                <a:cs typeface="+mn-cs"/>
              </a:rPr>
            </a:br>
            <a:r>
              <a:rPr lang="en-US" sz="1800" dirty="0">
                <a:solidFill>
                  <a:prstClr val="black"/>
                </a:solidFill>
                <a:ea typeface="+mn-ea"/>
                <a:cs typeface="+mn-cs"/>
              </a:rPr>
              <a:t>Cody is frustrated because he does not have the right statistical tools to complete his research project.</a:t>
            </a:r>
            <a:br>
              <a:rPr lang="en-US" sz="1800" dirty="0">
                <a:solidFill>
                  <a:prstClr val="black"/>
                </a:solidFill>
                <a:ea typeface="+mn-ea"/>
                <a:cs typeface="+mn-cs"/>
              </a:rPr>
            </a:br>
            <a:endParaRPr lang="en-US" sz="3600" b="1" dirty="0"/>
          </a:p>
        </p:txBody>
      </p:sp>
      <p:sp>
        <p:nvSpPr>
          <p:cNvPr id="3" name="Content Placeholder 2"/>
          <p:cNvSpPr>
            <a:spLocks noGrp="1"/>
          </p:cNvSpPr>
          <p:nvPr>
            <p:ph idx="1"/>
          </p:nvPr>
        </p:nvSpPr>
        <p:spPr>
          <a:xfrm>
            <a:off x="533400" y="1219200"/>
            <a:ext cx="8229600" cy="4830763"/>
          </a:xfrm>
        </p:spPr>
        <p:txBody>
          <a:bodyPr>
            <a:normAutofit/>
          </a:bodyPr>
          <a:lstStyle/>
          <a:p>
            <a:pPr marL="0" indent="0">
              <a:buNone/>
            </a:pPr>
            <a:endParaRPr lang="en-US" b="1" dirty="0"/>
          </a:p>
          <a:p>
            <a:pPr marL="0" indent="0">
              <a:buNone/>
            </a:pPr>
            <a:endParaRPr lang="en-US" dirty="0"/>
          </a:p>
        </p:txBody>
      </p:sp>
      <p:sp>
        <p:nvSpPr>
          <p:cNvPr id="4" name="Pentagon 3"/>
          <p:cNvSpPr/>
          <p:nvPr/>
        </p:nvSpPr>
        <p:spPr>
          <a:xfrm>
            <a:off x="566194" y="1105744"/>
            <a:ext cx="1752600" cy="850605"/>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648383" y="1269436"/>
            <a:ext cx="137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Emotional (Upset/Sad)</a:t>
            </a:r>
          </a:p>
        </p:txBody>
      </p:sp>
      <p:sp>
        <p:nvSpPr>
          <p:cNvPr id="9" name="Chevron 8"/>
          <p:cNvSpPr/>
          <p:nvPr/>
        </p:nvSpPr>
        <p:spPr>
          <a:xfrm>
            <a:off x="2084634" y="1120473"/>
            <a:ext cx="1328663" cy="858291"/>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1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612" y="1319847"/>
            <a:ext cx="6651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hevron 11"/>
          <p:cNvSpPr/>
          <p:nvPr/>
        </p:nvSpPr>
        <p:spPr>
          <a:xfrm>
            <a:off x="3160575" y="1127850"/>
            <a:ext cx="1169030" cy="850914"/>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2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775" y="1319847"/>
            <a:ext cx="506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hevron 13"/>
          <p:cNvSpPr/>
          <p:nvPr/>
        </p:nvSpPr>
        <p:spPr>
          <a:xfrm>
            <a:off x="4066469" y="1131436"/>
            <a:ext cx="1196716" cy="828164"/>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4546146" y="1364952"/>
            <a:ext cx="45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
            </a:r>
          </a:p>
        </p:txBody>
      </p:sp>
      <p:sp>
        <p:nvSpPr>
          <p:cNvPr id="16" name="Chevron 15"/>
          <p:cNvSpPr/>
          <p:nvPr/>
        </p:nvSpPr>
        <p:spPr>
          <a:xfrm>
            <a:off x="5024381" y="1121118"/>
            <a:ext cx="1189037" cy="835231"/>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Chevron 16"/>
          <p:cNvSpPr/>
          <p:nvPr/>
        </p:nvSpPr>
        <p:spPr>
          <a:xfrm>
            <a:off x="5957961" y="1113430"/>
            <a:ext cx="1371600" cy="835232"/>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5497757" y="1338506"/>
            <a:ext cx="533400" cy="3697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B</a:t>
            </a:r>
          </a:p>
        </p:txBody>
      </p:sp>
      <p:pic>
        <p:nvPicPr>
          <p:cNvPr id="4133"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679" y="1322449"/>
            <a:ext cx="633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3" name="Table 23">
            <a:extLst>
              <a:ext uri="{FF2B5EF4-FFF2-40B4-BE49-F238E27FC236}">
                <a16:creationId xmlns:a16="http://schemas.microsoft.com/office/drawing/2014/main" id="{BC2C65DC-96B0-4B55-B5F4-4B17D78DBB1B}"/>
              </a:ext>
            </a:extLst>
          </p:cNvPr>
          <p:cNvGraphicFramePr>
            <a:graphicFrameLocks noGrp="1"/>
          </p:cNvGraphicFramePr>
          <p:nvPr>
            <p:extLst>
              <p:ext uri="{D42A27DB-BD31-4B8C-83A1-F6EECF244321}">
                <p14:modId xmlns:p14="http://schemas.microsoft.com/office/powerpoint/2010/main" val="3021890104"/>
              </p:ext>
            </p:extLst>
          </p:nvPr>
        </p:nvGraphicFramePr>
        <p:xfrm>
          <a:off x="566194" y="2043211"/>
          <a:ext cx="8153400" cy="4721922"/>
        </p:xfrm>
        <a:graphic>
          <a:graphicData uri="http://schemas.openxmlformats.org/drawingml/2006/table">
            <a:tbl>
              <a:tblPr firstRow="1" bandRow="1">
                <a:tableStyleId>{21E4AEA4-8DFA-4A89-87EB-49C32662AFE0}</a:tableStyleId>
              </a:tblPr>
              <a:tblGrid>
                <a:gridCol w="1704802">
                  <a:extLst>
                    <a:ext uri="{9D8B030D-6E8A-4147-A177-3AD203B41FA5}">
                      <a16:colId xmlns:a16="http://schemas.microsoft.com/office/drawing/2014/main" val="1184013006"/>
                    </a:ext>
                  </a:extLst>
                </a:gridCol>
                <a:gridCol w="6448598">
                  <a:extLst>
                    <a:ext uri="{9D8B030D-6E8A-4147-A177-3AD203B41FA5}">
                      <a16:colId xmlns:a16="http://schemas.microsoft.com/office/drawing/2014/main" val="2499107853"/>
                    </a:ext>
                  </a:extLst>
                </a:gridCol>
              </a:tblGrid>
              <a:tr h="372258">
                <a:tc>
                  <a:txBody>
                    <a:bodyPr/>
                    <a:lstStyle/>
                    <a:p>
                      <a:r>
                        <a:rPr lang="en-US" sz="1400" b="1" dirty="0"/>
                        <a:t>Reactive strategy</a:t>
                      </a:r>
                    </a:p>
                  </a:txBody>
                  <a:tcPr/>
                </a:tc>
                <a:tc>
                  <a:txBody>
                    <a:bodyPr/>
                    <a:lstStyle/>
                    <a:p>
                      <a:r>
                        <a:rPr lang="en-US" sz="1400" b="1" dirty="0"/>
                        <a:t>Sample wording</a:t>
                      </a:r>
                    </a:p>
                  </a:txBody>
                  <a:tcPr/>
                </a:tc>
                <a:extLst>
                  <a:ext uri="{0D108BD9-81ED-4DB2-BD59-A6C34878D82A}">
                    <a16:rowId xmlns:a16="http://schemas.microsoft.com/office/drawing/2014/main" val="950469277"/>
                  </a:ext>
                </a:extLst>
              </a:tr>
              <a:tr h="372258">
                <a:tc>
                  <a:txBody>
                    <a:bodyPr/>
                    <a:lstStyle/>
                    <a:p>
                      <a:r>
                        <a:rPr lang="en-US" sz="1200" b="1" dirty="0"/>
                        <a:t>Silence</a:t>
                      </a:r>
                    </a:p>
                  </a:txBody>
                  <a:tcPr/>
                </a:tc>
                <a:tc>
                  <a:txBody>
                    <a:bodyPr/>
                    <a:lstStyle/>
                    <a:p>
                      <a:r>
                        <a:rPr lang="en-US" sz="1200" b="1" dirty="0"/>
                        <a:t>Give Cody some time to reflect and respond</a:t>
                      </a:r>
                    </a:p>
                  </a:txBody>
                  <a:tcPr/>
                </a:tc>
                <a:extLst>
                  <a:ext uri="{0D108BD9-81ED-4DB2-BD59-A6C34878D82A}">
                    <a16:rowId xmlns:a16="http://schemas.microsoft.com/office/drawing/2014/main" val="1555792423"/>
                  </a:ext>
                </a:extLst>
              </a:tr>
              <a:tr h="372258">
                <a:tc>
                  <a:txBody>
                    <a:bodyPr/>
                    <a:lstStyle/>
                    <a:p>
                      <a:r>
                        <a:rPr lang="en-US" sz="1200" b="1" dirty="0"/>
                        <a:t>Body language</a:t>
                      </a:r>
                    </a:p>
                  </a:txBody>
                  <a:tcPr/>
                </a:tc>
                <a:tc>
                  <a:txBody>
                    <a:bodyPr/>
                    <a:lstStyle/>
                    <a:p>
                      <a:r>
                        <a:rPr lang="en-US" sz="1200" b="1" dirty="0"/>
                        <a:t>Engage some eye contact; use body language that promotes sharing</a:t>
                      </a:r>
                    </a:p>
                  </a:txBody>
                  <a:tcPr/>
                </a:tc>
                <a:extLst>
                  <a:ext uri="{0D108BD9-81ED-4DB2-BD59-A6C34878D82A}">
                    <a16:rowId xmlns:a16="http://schemas.microsoft.com/office/drawing/2014/main" val="2460252324"/>
                  </a:ext>
                </a:extLst>
              </a:tr>
              <a:tr h="372258">
                <a:tc>
                  <a:txBody>
                    <a:bodyPr/>
                    <a:lstStyle/>
                    <a:p>
                      <a:r>
                        <a:rPr lang="en-US" sz="1200" b="1" dirty="0"/>
                        <a:t>Naming the dynamic</a:t>
                      </a:r>
                    </a:p>
                  </a:txBody>
                  <a:tcPr/>
                </a:tc>
                <a:tc>
                  <a:txBody>
                    <a:bodyPr/>
                    <a:lstStyle/>
                    <a:p>
                      <a:r>
                        <a:rPr lang="en-US" sz="1200" b="1" dirty="0"/>
                        <a:t>“You seem to be frustrated. What’s on your mind?” </a:t>
                      </a:r>
                    </a:p>
                  </a:txBody>
                  <a:tcPr/>
                </a:tc>
                <a:extLst>
                  <a:ext uri="{0D108BD9-81ED-4DB2-BD59-A6C34878D82A}">
                    <a16:rowId xmlns:a16="http://schemas.microsoft.com/office/drawing/2014/main" val="839038148"/>
                  </a:ext>
                </a:extLst>
              </a:tr>
              <a:tr h="372258">
                <a:tc>
                  <a:txBody>
                    <a:bodyPr/>
                    <a:lstStyle/>
                    <a:p>
                      <a:r>
                        <a:rPr lang="en-US" sz="1200" b="1" dirty="0"/>
                        <a:t>Silence</a:t>
                      </a:r>
                    </a:p>
                  </a:txBody>
                  <a:tcPr/>
                </a:tc>
                <a:tc>
                  <a:txBody>
                    <a:bodyPr/>
                    <a:lstStyle/>
                    <a:p>
                      <a:r>
                        <a:rPr lang="en-US" sz="1200" b="1" dirty="0"/>
                        <a:t>Give Cody enough time to respond</a:t>
                      </a:r>
                    </a:p>
                  </a:txBody>
                  <a:tcPr/>
                </a:tc>
                <a:extLst>
                  <a:ext uri="{0D108BD9-81ED-4DB2-BD59-A6C34878D82A}">
                    <a16:rowId xmlns:a16="http://schemas.microsoft.com/office/drawing/2014/main" val="54456557"/>
                  </a:ext>
                </a:extLst>
              </a:tr>
              <a:tr h="456285">
                <a:tc>
                  <a:txBody>
                    <a:bodyPr/>
                    <a:lstStyle/>
                    <a:p>
                      <a:r>
                        <a:rPr lang="en-US" sz="1200" b="1" dirty="0"/>
                        <a:t>Validation</a:t>
                      </a:r>
                    </a:p>
                  </a:txBody>
                  <a:tcPr/>
                </a:tc>
                <a:tc>
                  <a:txBody>
                    <a:bodyPr/>
                    <a:lstStyle/>
                    <a:p>
                      <a:r>
                        <a:rPr lang="en-US" sz="1200" b="1" dirty="0"/>
                        <a:t>“I can see that you are feeling frustrated about not having the right statistical software to do the analysis. That is totally understandable.”</a:t>
                      </a:r>
                    </a:p>
                  </a:txBody>
                  <a:tcPr/>
                </a:tc>
                <a:extLst>
                  <a:ext uri="{0D108BD9-81ED-4DB2-BD59-A6C34878D82A}">
                    <a16:rowId xmlns:a16="http://schemas.microsoft.com/office/drawing/2014/main" val="2491542296"/>
                  </a:ext>
                </a:extLst>
              </a:tr>
              <a:tr h="372258">
                <a:tc>
                  <a:txBody>
                    <a:bodyPr/>
                    <a:lstStyle/>
                    <a:p>
                      <a:r>
                        <a:rPr lang="en-US" sz="1200" b="1" dirty="0"/>
                        <a:t>Silence</a:t>
                      </a:r>
                    </a:p>
                  </a:txBody>
                  <a:tcPr/>
                </a:tc>
                <a:tc>
                  <a:txBody>
                    <a:bodyPr/>
                    <a:lstStyle/>
                    <a:p>
                      <a:r>
                        <a:rPr lang="en-US" sz="1200" b="1" dirty="0"/>
                        <a:t>Give Cody enough time to respond</a:t>
                      </a:r>
                    </a:p>
                  </a:txBody>
                  <a:tcPr/>
                </a:tc>
                <a:extLst>
                  <a:ext uri="{0D108BD9-81ED-4DB2-BD59-A6C34878D82A}">
                    <a16:rowId xmlns:a16="http://schemas.microsoft.com/office/drawing/2014/main" val="2231472271"/>
                  </a:ext>
                </a:extLst>
              </a:tr>
              <a:tr h="456285">
                <a:tc>
                  <a:txBody>
                    <a:bodyPr/>
                    <a:lstStyle/>
                    <a:p>
                      <a:r>
                        <a:rPr lang="en-US" sz="1200" b="1" dirty="0"/>
                        <a:t>Normalization</a:t>
                      </a:r>
                    </a:p>
                  </a:txBody>
                  <a:tcPr/>
                </a:tc>
                <a:tc>
                  <a:txBody>
                    <a:bodyPr/>
                    <a:lstStyle/>
                    <a:p>
                      <a:r>
                        <a:rPr lang="en-US" sz="1200" b="1" dirty="0"/>
                        <a:t>“The feelings you’ve expressed are common in this situation. In fact, I felt the same way when I was a pharmacy resident.”</a:t>
                      </a:r>
                    </a:p>
                  </a:txBody>
                  <a:tcPr/>
                </a:tc>
                <a:extLst>
                  <a:ext uri="{0D108BD9-81ED-4DB2-BD59-A6C34878D82A}">
                    <a16:rowId xmlns:a16="http://schemas.microsoft.com/office/drawing/2014/main" val="2261644709"/>
                  </a:ext>
                </a:extLst>
              </a:tr>
              <a:tr h="372258">
                <a:tc>
                  <a:txBody>
                    <a:bodyPr/>
                    <a:lstStyle/>
                    <a:p>
                      <a:r>
                        <a:rPr lang="en-US" sz="1200" b="1" dirty="0"/>
                        <a:t>Silence</a:t>
                      </a:r>
                    </a:p>
                  </a:txBody>
                  <a:tcPr/>
                </a:tc>
                <a:tc>
                  <a:txBody>
                    <a:bodyPr/>
                    <a:lstStyle/>
                    <a:p>
                      <a:r>
                        <a:rPr lang="en-US" sz="1200" b="1" dirty="0"/>
                        <a:t>Give Cody enough time to respond</a:t>
                      </a:r>
                    </a:p>
                  </a:txBody>
                  <a:tcPr/>
                </a:tc>
                <a:extLst>
                  <a:ext uri="{0D108BD9-81ED-4DB2-BD59-A6C34878D82A}">
                    <a16:rowId xmlns:a16="http://schemas.microsoft.com/office/drawing/2014/main" val="3711857463"/>
                  </a:ext>
                </a:extLst>
              </a:tr>
              <a:tr h="372258">
                <a:tc>
                  <a:txBody>
                    <a:bodyPr/>
                    <a:lstStyle/>
                    <a:p>
                      <a:r>
                        <a:rPr lang="en-US" sz="1200" b="1" dirty="0"/>
                        <a:t>Broadening</a:t>
                      </a:r>
                    </a:p>
                  </a:txBody>
                  <a:tcPr/>
                </a:tc>
                <a:tc>
                  <a:txBody>
                    <a:bodyPr/>
                    <a:lstStyle/>
                    <a:p>
                      <a:r>
                        <a:rPr lang="en-US" sz="1200" b="1" dirty="0"/>
                        <a:t>“I’m wondering what other residents think of the support that they get for their research projects.”</a:t>
                      </a:r>
                    </a:p>
                  </a:txBody>
                  <a:tcPr/>
                </a:tc>
                <a:extLst>
                  <a:ext uri="{0D108BD9-81ED-4DB2-BD59-A6C34878D82A}">
                    <a16:rowId xmlns:a16="http://schemas.microsoft.com/office/drawing/2014/main" val="94996769"/>
                  </a:ext>
                </a:extLst>
              </a:tr>
              <a:tr h="372258">
                <a:tc>
                  <a:txBody>
                    <a:bodyPr/>
                    <a:lstStyle/>
                    <a:p>
                      <a:r>
                        <a:rPr lang="en-US" sz="1200" b="1" dirty="0"/>
                        <a:t>Silence</a:t>
                      </a:r>
                    </a:p>
                  </a:txBody>
                  <a:tcPr/>
                </a:tc>
                <a:tc>
                  <a:txBody>
                    <a:bodyPr/>
                    <a:lstStyle/>
                    <a:p>
                      <a:r>
                        <a:rPr lang="en-US" sz="1200" b="1" dirty="0"/>
                        <a:t>Give Cody enough time to respond</a:t>
                      </a:r>
                    </a:p>
                  </a:txBody>
                  <a:tcPr/>
                </a:tc>
                <a:extLst>
                  <a:ext uri="{0D108BD9-81ED-4DB2-BD59-A6C34878D82A}">
                    <a16:rowId xmlns:a16="http://schemas.microsoft.com/office/drawing/2014/main" val="3778122297"/>
                  </a:ext>
                </a:extLst>
              </a:tr>
              <a:tr h="456285">
                <a:tc>
                  <a:txBody>
                    <a:bodyPr/>
                    <a:lstStyle/>
                    <a:p>
                      <a:r>
                        <a:rPr lang="en-US" sz="1200" b="1" dirty="0"/>
                        <a:t>Previewing</a:t>
                      </a:r>
                    </a:p>
                  </a:txBody>
                  <a:tcPr/>
                </a:tc>
                <a:tc>
                  <a:txBody>
                    <a:bodyPr/>
                    <a:lstStyle/>
                    <a:p>
                      <a:r>
                        <a:rPr lang="en-US" sz="1200" b="1" dirty="0"/>
                        <a:t>“At this point, I’m wondering if we can switch gears and talk about how I can help you with this project because I want you to be successful with your research.”</a:t>
                      </a:r>
                    </a:p>
                  </a:txBody>
                  <a:tcPr/>
                </a:tc>
                <a:extLst>
                  <a:ext uri="{0D108BD9-81ED-4DB2-BD59-A6C34878D82A}">
                    <a16:rowId xmlns:a16="http://schemas.microsoft.com/office/drawing/2014/main" val="1845196201"/>
                  </a:ext>
                </a:extLst>
              </a:tr>
            </a:tbl>
          </a:graphicData>
        </a:graphic>
      </p:graphicFrame>
    </p:spTree>
    <p:extLst>
      <p:ext uri="{BB962C8B-B14F-4D97-AF65-F5344CB8AC3E}">
        <p14:creationId xmlns:p14="http://schemas.microsoft.com/office/powerpoint/2010/main" val="1516414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341AEDA-173B-4AA6-ABC2-5E2CAC48EE02}"/>
              </a:ext>
            </a:extLst>
          </p:cNvPr>
          <p:cNvSpPr>
            <a:spLocks noGrp="1"/>
          </p:cNvSpPr>
          <p:nvPr>
            <p:ph type="title"/>
          </p:nvPr>
        </p:nvSpPr>
        <p:spPr>
          <a:xfrm>
            <a:off x="685800" y="234657"/>
            <a:ext cx="4876800" cy="1207087"/>
          </a:xfrm>
        </p:spPr>
        <p:txBody>
          <a:bodyPr>
            <a:normAutofit fontScale="90000"/>
          </a:bodyPr>
          <a:lstStyle/>
          <a:p>
            <a:pPr>
              <a:lnSpc>
                <a:spcPct val="90000"/>
              </a:lnSpc>
            </a:pPr>
            <a:r>
              <a:rPr lang="en-US" sz="3600" b="1" dirty="0"/>
              <a:t>Let’s Practice </a:t>
            </a:r>
            <a:br>
              <a:rPr lang="en-US" sz="3600" b="1" dirty="0"/>
            </a:br>
            <a:r>
              <a:rPr lang="en-US" sz="3600" b="1" dirty="0"/>
              <a:t>Using Reactive Strategies</a:t>
            </a:r>
          </a:p>
        </p:txBody>
      </p:sp>
      <p:sp>
        <p:nvSpPr>
          <p:cNvPr id="3" name="Content Placeholder 2">
            <a:extLst>
              <a:ext uri="{FF2B5EF4-FFF2-40B4-BE49-F238E27FC236}">
                <a16:creationId xmlns:a16="http://schemas.microsoft.com/office/drawing/2014/main" id="{D277B2DA-EEA7-4AA6-A2EC-C0B9D7D0896D}"/>
              </a:ext>
            </a:extLst>
          </p:cNvPr>
          <p:cNvSpPr>
            <a:spLocks noGrp="1"/>
          </p:cNvSpPr>
          <p:nvPr>
            <p:ph idx="1"/>
          </p:nvPr>
        </p:nvSpPr>
        <p:spPr>
          <a:xfrm>
            <a:off x="-9041" y="1676400"/>
            <a:ext cx="6705600" cy="4812713"/>
          </a:xfrm>
        </p:spPr>
        <p:txBody>
          <a:bodyPr>
            <a:noAutofit/>
          </a:bodyPr>
          <a:lstStyle/>
          <a:p>
            <a:pPr lvl="1">
              <a:spcBef>
                <a:spcPts val="1200"/>
              </a:spcBef>
              <a:spcAft>
                <a:spcPts val="1200"/>
              </a:spcAft>
              <a:buFont typeface="Arial" panose="020B0604020202020204" pitchFamily="34" charset="0"/>
              <a:buChar char="•"/>
            </a:pPr>
            <a:r>
              <a:rPr lang="en-US" sz="2400" b="1" dirty="0"/>
              <a:t>You are a clinical pharmacist at the CICU</a:t>
            </a:r>
          </a:p>
          <a:p>
            <a:pPr lvl="1">
              <a:spcBef>
                <a:spcPts val="1200"/>
              </a:spcBef>
              <a:spcAft>
                <a:spcPts val="1200"/>
              </a:spcAft>
              <a:buFont typeface="Arial" panose="020B0604020202020204" pitchFamily="34" charset="0"/>
              <a:buChar char="•"/>
            </a:pPr>
            <a:r>
              <a:rPr lang="en-US" sz="2400" b="1" dirty="0"/>
              <a:t>Your student Anna started the rotation with you one week ago</a:t>
            </a:r>
          </a:p>
          <a:p>
            <a:pPr lvl="1">
              <a:spcBef>
                <a:spcPts val="1200"/>
              </a:spcBef>
              <a:spcAft>
                <a:spcPts val="1200"/>
              </a:spcAft>
              <a:buFont typeface="Arial" panose="020B0604020202020204" pitchFamily="34" charset="0"/>
              <a:buChar char="•"/>
            </a:pPr>
            <a:r>
              <a:rPr lang="en-US" sz="2400" b="1" dirty="0"/>
              <a:t>She seems to be very disinterested during rounds</a:t>
            </a:r>
          </a:p>
          <a:p>
            <a:pPr lvl="1">
              <a:spcBef>
                <a:spcPts val="1200"/>
              </a:spcBef>
              <a:spcAft>
                <a:spcPts val="1200"/>
              </a:spcAft>
              <a:buFont typeface="Arial" panose="020B0604020202020204" pitchFamily="34" charset="0"/>
              <a:buChar char="•"/>
            </a:pPr>
            <a:r>
              <a:rPr lang="en-US" sz="2400" b="1" dirty="0"/>
              <a:t>She does the minimum amount of work to satisfy the requirement of the rotation</a:t>
            </a:r>
          </a:p>
          <a:p>
            <a:pPr lvl="1">
              <a:spcBef>
                <a:spcPts val="1200"/>
              </a:spcBef>
              <a:spcAft>
                <a:spcPts val="1200"/>
              </a:spcAft>
              <a:buFont typeface="Arial" panose="020B0604020202020204" pitchFamily="34" charset="0"/>
              <a:buChar char="•"/>
            </a:pPr>
            <a:r>
              <a:rPr lang="en-US" sz="2400" b="1" dirty="0"/>
              <a:t>Which reactive strategies would you use in your conversation with her?</a:t>
            </a:r>
          </a:p>
          <a:p>
            <a:pPr marL="0" indent="0">
              <a:spcBef>
                <a:spcPts val="1200"/>
              </a:spcBef>
              <a:spcAft>
                <a:spcPts val="1200"/>
              </a:spcAft>
              <a:buNone/>
            </a:pPr>
            <a:endParaRPr lang="en-US" sz="2000" b="1" dirty="0"/>
          </a:p>
          <a:p>
            <a:pPr>
              <a:spcBef>
                <a:spcPts val="1200"/>
              </a:spcBef>
              <a:spcAft>
                <a:spcPts val="1200"/>
              </a:spcAft>
            </a:pPr>
            <a:endParaRPr lang="en-US" sz="2000" b="1" dirty="0"/>
          </a:p>
        </p:txBody>
      </p:sp>
      <p:pic>
        <p:nvPicPr>
          <p:cNvPr id="4" name="Picture 3">
            <a:extLst>
              <a:ext uri="{FF2B5EF4-FFF2-40B4-BE49-F238E27FC236}">
                <a16:creationId xmlns:a16="http://schemas.microsoft.com/office/drawing/2014/main" id="{FF2F687E-1C3B-438B-A502-AAD994B0B8AD}"/>
              </a:ext>
            </a:extLst>
          </p:cNvPr>
          <p:cNvPicPr>
            <a:picLocks noChangeAspect="1"/>
          </p:cNvPicPr>
          <p:nvPr/>
        </p:nvPicPr>
        <p:blipFill>
          <a:blip r:embed="rId2"/>
          <a:stretch>
            <a:fillRect/>
          </a:stretch>
        </p:blipFill>
        <p:spPr>
          <a:xfrm>
            <a:off x="6596985" y="2415252"/>
            <a:ext cx="2180230" cy="2056926"/>
          </a:xfrm>
          <a:prstGeom prst="rect">
            <a:avLst/>
          </a:prstGeom>
        </p:spPr>
      </p:pic>
    </p:spTree>
    <p:extLst>
      <p:ext uri="{BB962C8B-B14F-4D97-AF65-F5344CB8AC3E}">
        <p14:creationId xmlns:p14="http://schemas.microsoft.com/office/powerpoint/2010/main" val="109329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3790951" cy="842858"/>
          </a:xfrm>
        </p:spPr>
        <p:txBody>
          <a:bodyPr>
            <a:normAutofit/>
          </a:bodyPr>
          <a:lstStyle/>
          <a:p>
            <a:r>
              <a:rPr lang="en-US" b="1" dirty="0"/>
              <a:t>Objectives</a:t>
            </a:r>
          </a:p>
        </p:txBody>
      </p:sp>
      <p:sp>
        <p:nvSpPr>
          <p:cNvPr id="3" name="Content Placeholder 2"/>
          <p:cNvSpPr>
            <a:spLocks noGrp="1"/>
          </p:cNvSpPr>
          <p:nvPr>
            <p:ph idx="1"/>
          </p:nvPr>
        </p:nvSpPr>
        <p:spPr>
          <a:xfrm>
            <a:off x="524713" y="1524000"/>
            <a:ext cx="6216394" cy="4683887"/>
          </a:xfrm>
        </p:spPr>
        <p:txBody>
          <a:bodyPr anchor="ctr">
            <a:noAutofit/>
          </a:bodyPr>
          <a:lstStyle/>
          <a:p>
            <a:pPr>
              <a:spcBef>
                <a:spcPts val="0"/>
              </a:spcBef>
            </a:pPr>
            <a:r>
              <a:rPr lang="en-US" sz="2800" b="1" dirty="0"/>
              <a:t>State effective approaches to a difficult conversation</a:t>
            </a:r>
          </a:p>
          <a:p>
            <a:pPr>
              <a:spcBef>
                <a:spcPts val="0"/>
              </a:spcBef>
            </a:pPr>
            <a:endParaRPr lang="en-US" sz="2800" dirty="0"/>
          </a:p>
          <a:p>
            <a:pPr>
              <a:spcBef>
                <a:spcPts val="0"/>
              </a:spcBef>
            </a:pPr>
            <a:r>
              <a:rPr lang="en-US" sz="2800" b="1" dirty="0"/>
              <a:t>Describe communication strategies that can help to facilitate difficult conversations</a:t>
            </a:r>
          </a:p>
          <a:p>
            <a:pPr>
              <a:spcBef>
                <a:spcPts val="0"/>
              </a:spcBef>
            </a:pPr>
            <a:endParaRPr lang="en-US" sz="2800" b="1" dirty="0"/>
          </a:p>
          <a:p>
            <a:pPr>
              <a:spcBef>
                <a:spcPts val="0"/>
              </a:spcBef>
            </a:pPr>
            <a:r>
              <a:rPr lang="en-US" sz="2800" b="1" dirty="0"/>
              <a:t>Identify plans that can turn a difficult conversation into action and results</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408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FA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716981AA-798C-4328-BD1B-0B9546C22AE2}"/>
              </a:ext>
            </a:extLst>
          </p:cNvPr>
          <p:cNvPicPr>
            <a:picLocks noChangeAspect="1"/>
          </p:cNvPicPr>
          <p:nvPr/>
        </p:nvPicPr>
        <p:blipFill rotWithShape="1">
          <a:blip r:embed="rId3"/>
          <a:srcRect l="7737" r="9083"/>
          <a:stretch/>
        </p:blipFill>
        <p:spPr>
          <a:xfrm>
            <a:off x="6741107" y="2821812"/>
            <a:ext cx="1679875" cy="1214375"/>
          </a:xfrm>
          <a:prstGeom prst="rect">
            <a:avLst/>
          </a:prstGeom>
        </p:spPr>
      </p:pic>
    </p:spTree>
    <p:extLst>
      <p:ext uri="{BB962C8B-B14F-4D97-AF65-F5344CB8AC3E}">
        <p14:creationId xmlns:p14="http://schemas.microsoft.com/office/powerpoint/2010/main" val="81715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04031"/>
            <a:ext cx="8956728" cy="542370"/>
          </a:xfrm>
        </p:spPr>
        <p:txBody>
          <a:bodyPr>
            <a:normAutofit fontScale="90000"/>
          </a:bodyPr>
          <a:lstStyle/>
          <a:p>
            <a:pPr lvl="0" algn="l">
              <a:spcBef>
                <a:spcPts val="0"/>
              </a:spcBef>
            </a:pPr>
            <a:r>
              <a:rPr lang="en-US" sz="2700" b="1" dirty="0">
                <a:solidFill>
                  <a:prstClr val="black"/>
                </a:solidFill>
                <a:ea typeface="+mn-ea"/>
                <a:cs typeface="+mn-cs"/>
              </a:rPr>
              <a:t>Using reactive strategies in sequential fashion – illustrative example 2</a:t>
            </a:r>
            <a:br>
              <a:rPr lang="en-US" sz="2200" b="1" dirty="0">
                <a:solidFill>
                  <a:prstClr val="black"/>
                </a:solidFill>
                <a:ea typeface="+mn-ea"/>
                <a:cs typeface="+mn-cs"/>
              </a:rPr>
            </a:br>
            <a:r>
              <a:rPr lang="en-US" sz="1600" dirty="0">
                <a:solidFill>
                  <a:prstClr val="black"/>
                </a:solidFill>
                <a:ea typeface="+mn-ea"/>
                <a:cs typeface="+mn-cs"/>
              </a:rPr>
              <a:t>Anna is disengaged with CICU rounds because she plans to work in retail pharmacy after graduation.</a:t>
            </a:r>
            <a:br>
              <a:rPr lang="en-US" sz="1600" dirty="0">
                <a:solidFill>
                  <a:prstClr val="black"/>
                </a:solidFill>
                <a:ea typeface="+mn-ea"/>
                <a:cs typeface="+mn-cs"/>
              </a:rPr>
            </a:br>
            <a:endParaRPr lang="en-US" sz="1600" dirty="0"/>
          </a:p>
        </p:txBody>
      </p:sp>
      <p:sp>
        <p:nvSpPr>
          <p:cNvPr id="3" name="Content Placeholder 2"/>
          <p:cNvSpPr>
            <a:spLocks noGrp="1"/>
          </p:cNvSpPr>
          <p:nvPr>
            <p:ph idx="1"/>
          </p:nvPr>
        </p:nvSpPr>
        <p:spPr>
          <a:xfrm>
            <a:off x="533400" y="1219200"/>
            <a:ext cx="8229600" cy="4830763"/>
          </a:xfrm>
        </p:spPr>
        <p:txBody>
          <a:bodyPr>
            <a:normAutofit/>
          </a:bodyPr>
          <a:lstStyle/>
          <a:p>
            <a:pPr marL="0" indent="0">
              <a:buNone/>
            </a:pPr>
            <a:endParaRPr lang="en-US" b="1" dirty="0"/>
          </a:p>
          <a:p>
            <a:pPr marL="0" indent="0">
              <a:buNone/>
            </a:pPr>
            <a:endParaRPr lang="en-US" dirty="0"/>
          </a:p>
        </p:txBody>
      </p:sp>
      <p:sp>
        <p:nvSpPr>
          <p:cNvPr id="4" name="Pentagon 3"/>
          <p:cNvSpPr/>
          <p:nvPr/>
        </p:nvSpPr>
        <p:spPr>
          <a:xfrm>
            <a:off x="566194" y="1105744"/>
            <a:ext cx="1752600" cy="850605"/>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Chevron 8"/>
          <p:cNvSpPr/>
          <p:nvPr/>
        </p:nvSpPr>
        <p:spPr>
          <a:xfrm>
            <a:off x="2084067" y="1112787"/>
            <a:ext cx="1328663" cy="858291"/>
          </a:xfrm>
          <a:prstGeom prst="chevr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Chevron 11"/>
          <p:cNvSpPr/>
          <p:nvPr/>
        </p:nvSpPr>
        <p:spPr>
          <a:xfrm>
            <a:off x="3155160" y="1120164"/>
            <a:ext cx="1169030" cy="850914"/>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Chevron 13"/>
          <p:cNvSpPr/>
          <p:nvPr/>
        </p:nvSpPr>
        <p:spPr>
          <a:xfrm>
            <a:off x="4066589" y="1140803"/>
            <a:ext cx="1196716" cy="828164"/>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Chevron 15"/>
          <p:cNvSpPr/>
          <p:nvPr/>
        </p:nvSpPr>
        <p:spPr>
          <a:xfrm>
            <a:off x="4995768" y="1151284"/>
            <a:ext cx="1189037" cy="835231"/>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Chevron 16"/>
          <p:cNvSpPr/>
          <p:nvPr/>
        </p:nvSpPr>
        <p:spPr>
          <a:xfrm>
            <a:off x="5924840" y="1147366"/>
            <a:ext cx="1371600" cy="835232"/>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3" name="Table 23">
            <a:extLst>
              <a:ext uri="{FF2B5EF4-FFF2-40B4-BE49-F238E27FC236}">
                <a16:creationId xmlns:a16="http://schemas.microsoft.com/office/drawing/2014/main" id="{BC2C65DC-96B0-4B55-B5F4-4B17D78DBB1B}"/>
              </a:ext>
            </a:extLst>
          </p:cNvPr>
          <p:cNvGraphicFramePr>
            <a:graphicFrameLocks noGrp="1"/>
          </p:cNvGraphicFramePr>
          <p:nvPr>
            <p:extLst>
              <p:ext uri="{D42A27DB-BD31-4B8C-83A1-F6EECF244321}">
                <p14:modId xmlns:p14="http://schemas.microsoft.com/office/powerpoint/2010/main" val="1231500097"/>
              </p:ext>
            </p:extLst>
          </p:nvPr>
        </p:nvGraphicFramePr>
        <p:xfrm>
          <a:off x="566194" y="1971078"/>
          <a:ext cx="8153400" cy="4891806"/>
        </p:xfrm>
        <a:graphic>
          <a:graphicData uri="http://schemas.openxmlformats.org/drawingml/2006/table">
            <a:tbl>
              <a:tblPr firstRow="1" bandRow="1">
                <a:tableStyleId>{21E4AEA4-8DFA-4A89-87EB-49C32662AFE0}</a:tableStyleId>
              </a:tblPr>
              <a:tblGrid>
                <a:gridCol w="1704802">
                  <a:extLst>
                    <a:ext uri="{9D8B030D-6E8A-4147-A177-3AD203B41FA5}">
                      <a16:colId xmlns:a16="http://schemas.microsoft.com/office/drawing/2014/main" val="1184013006"/>
                    </a:ext>
                  </a:extLst>
                </a:gridCol>
                <a:gridCol w="6448598">
                  <a:extLst>
                    <a:ext uri="{9D8B030D-6E8A-4147-A177-3AD203B41FA5}">
                      <a16:colId xmlns:a16="http://schemas.microsoft.com/office/drawing/2014/main" val="2499107853"/>
                    </a:ext>
                  </a:extLst>
                </a:gridCol>
              </a:tblGrid>
              <a:tr h="372258">
                <a:tc>
                  <a:txBody>
                    <a:bodyPr/>
                    <a:lstStyle/>
                    <a:p>
                      <a:r>
                        <a:rPr lang="en-US" sz="1400" b="1" dirty="0"/>
                        <a:t>Reactive strategy</a:t>
                      </a:r>
                    </a:p>
                  </a:txBody>
                  <a:tcPr/>
                </a:tc>
                <a:tc>
                  <a:txBody>
                    <a:bodyPr/>
                    <a:lstStyle/>
                    <a:p>
                      <a:r>
                        <a:rPr lang="en-US" sz="1400" b="1" dirty="0"/>
                        <a:t>Sample wording</a:t>
                      </a:r>
                    </a:p>
                  </a:txBody>
                  <a:tcPr/>
                </a:tc>
                <a:extLst>
                  <a:ext uri="{0D108BD9-81ED-4DB2-BD59-A6C34878D82A}">
                    <a16:rowId xmlns:a16="http://schemas.microsoft.com/office/drawing/2014/main" val="950469277"/>
                  </a:ext>
                </a:extLst>
              </a:tr>
              <a:tr h="372258">
                <a:tc>
                  <a:txBody>
                    <a:bodyPr/>
                    <a:lstStyle/>
                    <a:p>
                      <a:r>
                        <a:rPr lang="en-US" sz="1200" b="1" dirty="0"/>
                        <a:t>Silence</a:t>
                      </a:r>
                    </a:p>
                  </a:txBody>
                  <a:tcPr/>
                </a:tc>
                <a:tc>
                  <a:txBody>
                    <a:bodyPr/>
                    <a:lstStyle/>
                    <a:p>
                      <a:r>
                        <a:rPr lang="en-US" sz="1200" b="1" dirty="0"/>
                        <a:t>Give Anna some time to reflect and respond</a:t>
                      </a:r>
                    </a:p>
                  </a:txBody>
                  <a:tcPr/>
                </a:tc>
                <a:extLst>
                  <a:ext uri="{0D108BD9-81ED-4DB2-BD59-A6C34878D82A}">
                    <a16:rowId xmlns:a16="http://schemas.microsoft.com/office/drawing/2014/main" val="1555792423"/>
                  </a:ext>
                </a:extLst>
              </a:tr>
              <a:tr h="372258">
                <a:tc>
                  <a:txBody>
                    <a:bodyPr/>
                    <a:lstStyle/>
                    <a:p>
                      <a:r>
                        <a:rPr lang="en-US" sz="1200" b="1" dirty="0"/>
                        <a:t>Body language</a:t>
                      </a:r>
                    </a:p>
                  </a:txBody>
                  <a:tcPr/>
                </a:tc>
                <a:tc>
                  <a:txBody>
                    <a:bodyPr/>
                    <a:lstStyle/>
                    <a:p>
                      <a:r>
                        <a:rPr lang="en-US" sz="1200" b="1" dirty="0"/>
                        <a:t>Engage some eye contact; use body language that promotes sharing</a:t>
                      </a:r>
                    </a:p>
                  </a:txBody>
                  <a:tcPr/>
                </a:tc>
                <a:extLst>
                  <a:ext uri="{0D108BD9-81ED-4DB2-BD59-A6C34878D82A}">
                    <a16:rowId xmlns:a16="http://schemas.microsoft.com/office/drawing/2014/main" val="2460252324"/>
                  </a:ext>
                </a:extLst>
              </a:tr>
              <a:tr h="372258">
                <a:tc>
                  <a:txBody>
                    <a:bodyPr/>
                    <a:lstStyle/>
                    <a:p>
                      <a:r>
                        <a:rPr lang="en-US" sz="1200" b="1" dirty="0"/>
                        <a:t>Naming the dynamic</a:t>
                      </a:r>
                    </a:p>
                  </a:txBody>
                  <a:tcPr/>
                </a:tc>
                <a:tc>
                  <a:txBody>
                    <a:bodyPr/>
                    <a:lstStyle/>
                    <a:p>
                      <a:r>
                        <a:rPr lang="en-US" sz="1200" b="1" dirty="0"/>
                        <a:t>“It seems like the key issue here is that you are not interested in working at the critical care setting, and that is causing some disengagement” </a:t>
                      </a:r>
                    </a:p>
                  </a:txBody>
                  <a:tcPr/>
                </a:tc>
                <a:extLst>
                  <a:ext uri="{0D108BD9-81ED-4DB2-BD59-A6C34878D82A}">
                    <a16:rowId xmlns:a16="http://schemas.microsoft.com/office/drawing/2014/main" val="839038148"/>
                  </a:ext>
                </a:extLst>
              </a:tr>
              <a:tr h="372258">
                <a:tc>
                  <a:txBody>
                    <a:bodyPr/>
                    <a:lstStyle/>
                    <a:p>
                      <a:r>
                        <a:rPr lang="en-US" sz="1200" b="1" dirty="0"/>
                        <a:t>Silence</a:t>
                      </a:r>
                    </a:p>
                  </a:txBody>
                  <a:tcPr/>
                </a:tc>
                <a:tc>
                  <a:txBody>
                    <a:bodyPr/>
                    <a:lstStyle/>
                    <a:p>
                      <a:r>
                        <a:rPr lang="en-US" sz="1200" b="1" dirty="0"/>
                        <a:t>Give Anna enough time to respond</a:t>
                      </a:r>
                    </a:p>
                  </a:txBody>
                  <a:tcPr/>
                </a:tc>
                <a:extLst>
                  <a:ext uri="{0D108BD9-81ED-4DB2-BD59-A6C34878D82A}">
                    <a16:rowId xmlns:a16="http://schemas.microsoft.com/office/drawing/2014/main" val="54456557"/>
                  </a:ext>
                </a:extLst>
              </a:tr>
              <a:tr h="456285">
                <a:tc>
                  <a:txBody>
                    <a:bodyPr/>
                    <a:lstStyle/>
                    <a:p>
                      <a:r>
                        <a:rPr lang="en-US" sz="1200" b="1" dirty="0"/>
                        <a:t>Validation</a:t>
                      </a:r>
                    </a:p>
                  </a:txBody>
                  <a:tcPr/>
                </a:tc>
                <a:tc>
                  <a:txBody>
                    <a:bodyPr/>
                    <a:lstStyle/>
                    <a:p>
                      <a:r>
                        <a:rPr lang="en-US" sz="1200" b="1" dirty="0"/>
                        <a:t>“I can see that you are feeling disengaged because you don’t think that this experience will apply to your future career. That is totally understandable.”</a:t>
                      </a:r>
                    </a:p>
                  </a:txBody>
                  <a:tcPr/>
                </a:tc>
                <a:extLst>
                  <a:ext uri="{0D108BD9-81ED-4DB2-BD59-A6C34878D82A}">
                    <a16:rowId xmlns:a16="http://schemas.microsoft.com/office/drawing/2014/main" val="2491542296"/>
                  </a:ext>
                </a:extLst>
              </a:tr>
              <a:tr h="372258">
                <a:tc>
                  <a:txBody>
                    <a:bodyPr/>
                    <a:lstStyle/>
                    <a:p>
                      <a:r>
                        <a:rPr lang="en-US" sz="1200" b="1" dirty="0"/>
                        <a:t>Silence</a:t>
                      </a:r>
                    </a:p>
                  </a:txBody>
                  <a:tcPr/>
                </a:tc>
                <a:tc>
                  <a:txBody>
                    <a:bodyPr/>
                    <a:lstStyle/>
                    <a:p>
                      <a:r>
                        <a:rPr lang="en-US" sz="1200" b="1" dirty="0"/>
                        <a:t>Give Anna enough time to respond</a:t>
                      </a:r>
                    </a:p>
                  </a:txBody>
                  <a:tcPr/>
                </a:tc>
                <a:extLst>
                  <a:ext uri="{0D108BD9-81ED-4DB2-BD59-A6C34878D82A}">
                    <a16:rowId xmlns:a16="http://schemas.microsoft.com/office/drawing/2014/main" val="2231472271"/>
                  </a:ext>
                </a:extLst>
              </a:tr>
              <a:tr h="456285">
                <a:tc>
                  <a:txBody>
                    <a:bodyPr/>
                    <a:lstStyle/>
                    <a:p>
                      <a:r>
                        <a:rPr lang="en-US" sz="1200" b="1" dirty="0"/>
                        <a:t>Paraphrasing</a:t>
                      </a:r>
                    </a:p>
                  </a:txBody>
                  <a:tcPr/>
                </a:tc>
                <a:tc>
                  <a:txBody>
                    <a:bodyPr/>
                    <a:lstStyle/>
                    <a:p>
                      <a:r>
                        <a:rPr lang="en-US" sz="1200" b="1" dirty="0"/>
                        <a:t>“What I’m hearing you say is that you are overwhelmed with how critically ill the patients are and the extent of therapy they require.”</a:t>
                      </a:r>
                    </a:p>
                  </a:txBody>
                  <a:tcPr/>
                </a:tc>
                <a:extLst>
                  <a:ext uri="{0D108BD9-81ED-4DB2-BD59-A6C34878D82A}">
                    <a16:rowId xmlns:a16="http://schemas.microsoft.com/office/drawing/2014/main" val="2261644709"/>
                  </a:ext>
                </a:extLst>
              </a:tr>
              <a:tr h="372258">
                <a:tc>
                  <a:txBody>
                    <a:bodyPr/>
                    <a:lstStyle/>
                    <a:p>
                      <a:r>
                        <a:rPr lang="en-US" sz="1200" b="1" dirty="0"/>
                        <a:t>Silence</a:t>
                      </a:r>
                    </a:p>
                  </a:txBody>
                  <a:tcPr/>
                </a:tc>
                <a:tc>
                  <a:txBody>
                    <a:bodyPr/>
                    <a:lstStyle/>
                    <a:p>
                      <a:r>
                        <a:rPr lang="en-US" sz="1200" b="1" dirty="0"/>
                        <a:t>Give Anna enough time to respond</a:t>
                      </a:r>
                    </a:p>
                  </a:txBody>
                  <a:tcPr/>
                </a:tc>
                <a:extLst>
                  <a:ext uri="{0D108BD9-81ED-4DB2-BD59-A6C34878D82A}">
                    <a16:rowId xmlns:a16="http://schemas.microsoft.com/office/drawing/2014/main" val="3711857463"/>
                  </a:ext>
                </a:extLst>
              </a:tr>
              <a:tr h="372258">
                <a:tc>
                  <a:txBody>
                    <a:bodyPr/>
                    <a:lstStyle/>
                    <a:p>
                      <a:r>
                        <a:rPr lang="en-US" sz="1200" b="1" dirty="0"/>
                        <a:t>Generalization</a:t>
                      </a:r>
                    </a:p>
                  </a:txBody>
                  <a:tcPr/>
                </a:tc>
                <a:tc>
                  <a:txBody>
                    <a:bodyPr/>
                    <a:lstStyle/>
                    <a:p>
                      <a:r>
                        <a:rPr lang="en-US" sz="1200" b="1" dirty="0"/>
                        <a:t>“Sometimes the medications that we start in the hospital after patients are stabilized will be continued in the outpatient setting and it would be helpful to know them. What do you think?”</a:t>
                      </a:r>
                    </a:p>
                  </a:txBody>
                  <a:tcPr/>
                </a:tc>
                <a:extLst>
                  <a:ext uri="{0D108BD9-81ED-4DB2-BD59-A6C34878D82A}">
                    <a16:rowId xmlns:a16="http://schemas.microsoft.com/office/drawing/2014/main" val="94996769"/>
                  </a:ext>
                </a:extLst>
              </a:tr>
              <a:tr h="372258">
                <a:tc>
                  <a:txBody>
                    <a:bodyPr/>
                    <a:lstStyle/>
                    <a:p>
                      <a:r>
                        <a:rPr lang="en-US" sz="1200" b="1" dirty="0"/>
                        <a:t>Silence</a:t>
                      </a:r>
                    </a:p>
                  </a:txBody>
                  <a:tcPr/>
                </a:tc>
                <a:tc>
                  <a:txBody>
                    <a:bodyPr/>
                    <a:lstStyle/>
                    <a:p>
                      <a:r>
                        <a:rPr lang="en-US" sz="1200" b="1" dirty="0"/>
                        <a:t>Give Anna enough time to respond</a:t>
                      </a:r>
                    </a:p>
                  </a:txBody>
                  <a:tcPr/>
                </a:tc>
                <a:extLst>
                  <a:ext uri="{0D108BD9-81ED-4DB2-BD59-A6C34878D82A}">
                    <a16:rowId xmlns:a16="http://schemas.microsoft.com/office/drawing/2014/main" val="3778122297"/>
                  </a:ext>
                </a:extLst>
              </a:tr>
              <a:tr h="456285">
                <a:tc>
                  <a:txBody>
                    <a:bodyPr/>
                    <a:lstStyle/>
                    <a:p>
                      <a:r>
                        <a:rPr lang="en-US" sz="1200" b="1" dirty="0"/>
                        <a:t>Previewing</a:t>
                      </a:r>
                    </a:p>
                  </a:txBody>
                  <a:tcPr/>
                </a:tc>
                <a:tc>
                  <a:txBody>
                    <a:bodyPr/>
                    <a:lstStyle/>
                    <a:p>
                      <a:r>
                        <a:rPr lang="en-US" sz="1200" b="1" dirty="0"/>
                        <a:t>“At this point, I’m wondering if we can switch gears and talk about how I can help to make this rotation more applicable to you. Perhaps we can focus more on discharge patient counseling.”</a:t>
                      </a:r>
                    </a:p>
                  </a:txBody>
                  <a:tcPr/>
                </a:tc>
                <a:extLst>
                  <a:ext uri="{0D108BD9-81ED-4DB2-BD59-A6C34878D82A}">
                    <a16:rowId xmlns:a16="http://schemas.microsoft.com/office/drawing/2014/main" val="1845196201"/>
                  </a:ext>
                </a:extLst>
              </a:tr>
            </a:tbl>
          </a:graphicData>
        </a:graphic>
      </p:graphicFrame>
      <p:pic>
        <p:nvPicPr>
          <p:cNvPr id="6" name="Picture 5">
            <a:extLst>
              <a:ext uri="{FF2B5EF4-FFF2-40B4-BE49-F238E27FC236}">
                <a16:creationId xmlns:a16="http://schemas.microsoft.com/office/drawing/2014/main" id="{D883DE2A-49C3-4AED-9259-23758C0019F7}"/>
              </a:ext>
            </a:extLst>
          </p:cNvPr>
          <p:cNvPicPr>
            <a:picLocks noChangeAspect="1"/>
          </p:cNvPicPr>
          <p:nvPr/>
        </p:nvPicPr>
        <p:blipFill>
          <a:blip r:embed="rId3"/>
          <a:stretch>
            <a:fillRect/>
          </a:stretch>
        </p:blipFill>
        <p:spPr>
          <a:xfrm>
            <a:off x="590930" y="1250888"/>
            <a:ext cx="1621677" cy="597460"/>
          </a:xfrm>
          <a:prstGeom prst="rect">
            <a:avLst/>
          </a:prstGeom>
        </p:spPr>
      </p:pic>
      <p:pic>
        <p:nvPicPr>
          <p:cNvPr id="7" name="Picture 6">
            <a:extLst>
              <a:ext uri="{FF2B5EF4-FFF2-40B4-BE49-F238E27FC236}">
                <a16:creationId xmlns:a16="http://schemas.microsoft.com/office/drawing/2014/main" id="{11F2FE00-882C-4B95-B089-2B75DE48F57B}"/>
              </a:ext>
            </a:extLst>
          </p:cNvPr>
          <p:cNvPicPr>
            <a:picLocks noChangeAspect="1"/>
          </p:cNvPicPr>
          <p:nvPr/>
        </p:nvPicPr>
        <p:blipFill>
          <a:blip r:embed="rId4"/>
          <a:stretch>
            <a:fillRect/>
          </a:stretch>
        </p:blipFill>
        <p:spPr>
          <a:xfrm>
            <a:off x="2505709" y="1328041"/>
            <a:ext cx="664522" cy="493819"/>
          </a:xfrm>
          <a:prstGeom prst="rect">
            <a:avLst/>
          </a:prstGeom>
        </p:spPr>
      </p:pic>
      <p:pic>
        <p:nvPicPr>
          <p:cNvPr id="8" name="Picture 7">
            <a:extLst>
              <a:ext uri="{FF2B5EF4-FFF2-40B4-BE49-F238E27FC236}">
                <a16:creationId xmlns:a16="http://schemas.microsoft.com/office/drawing/2014/main" id="{449615B1-8FAE-4E77-B077-6B6E77B81357}"/>
              </a:ext>
            </a:extLst>
          </p:cNvPr>
          <p:cNvPicPr>
            <a:picLocks noChangeAspect="1"/>
          </p:cNvPicPr>
          <p:nvPr/>
        </p:nvPicPr>
        <p:blipFill>
          <a:blip r:embed="rId5"/>
          <a:stretch>
            <a:fillRect/>
          </a:stretch>
        </p:blipFill>
        <p:spPr>
          <a:xfrm>
            <a:off x="3593291" y="1328041"/>
            <a:ext cx="506012" cy="493819"/>
          </a:xfrm>
          <a:prstGeom prst="rect">
            <a:avLst/>
          </a:prstGeom>
        </p:spPr>
      </p:pic>
      <p:pic>
        <p:nvPicPr>
          <p:cNvPr id="10" name="Picture 9">
            <a:extLst>
              <a:ext uri="{FF2B5EF4-FFF2-40B4-BE49-F238E27FC236}">
                <a16:creationId xmlns:a16="http://schemas.microsoft.com/office/drawing/2014/main" id="{26537569-7E5B-4B26-9ED4-4D45A04523E9}"/>
              </a:ext>
            </a:extLst>
          </p:cNvPr>
          <p:cNvPicPr>
            <a:picLocks noChangeAspect="1"/>
          </p:cNvPicPr>
          <p:nvPr/>
        </p:nvPicPr>
        <p:blipFill>
          <a:blip r:embed="rId6"/>
          <a:stretch>
            <a:fillRect/>
          </a:stretch>
        </p:blipFill>
        <p:spPr>
          <a:xfrm>
            <a:off x="4534535" y="1318073"/>
            <a:ext cx="506012" cy="493819"/>
          </a:xfrm>
          <a:prstGeom prst="rect">
            <a:avLst/>
          </a:prstGeom>
        </p:spPr>
      </p:pic>
      <p:pic>
        <p:nvPicPr>
          <p:cNvPr id="11" name="Picture 10">
            <a:extLst>
              <a:ext uri="{FF2B5EF4-FFF2-40B4-BE49-F238E27FC236}">
                <a16:creationId xmlns:a16="http://schemas.microsoft.com/office/drawing/2014/main" id="{8A5EBA0F-0E15-45D6-8AA1-71C6E807313A}"/>
              </a:ext>
            </a:extLst>
          </p:cNvPr>
          <p:cNvPicPr>
            <a:picLocks noChangeAspect="1"/>
          </p:cNvPicPr>
          <p:nvPr/>
        </p:nvPicPr>
        <p:blipFill>
          <a:blip r:embed="rId7"/>
          <a:stretch>
            <a:fillRect/>
          </a:stretch>
        </p:blipFill>
        <p:spPr>
          <a:xfrm>
            <a:off x="5486062" y="1306085"/>
            <a:ext cx="512108" cy="499915"/>
          </a:xfrm>
          <a:prstGeom prst="rect">
            <a:avLst/>
          </a:prstGeom>
        </p:spPr>
      </p:pic>
      <p:pic>
        <p:nvPicPr>
          <p:cNvPr id="13" name="Picture 12">
            <a:extLst>
              <a:ext uri="{FF2B5EF4-FFF2-40B4-BE49-F238E27FC236}">
                <a16:creationId xmlns:a16="http://schemas.microsoft.com/office/drawing/2014/main" id="{6FA10BDE-3738-4135-BA14-3C7C3923B5A5}"/>
              </a:ext>
            </a:extLst>
          </p:cNvPr>
          <p:cNvPicPr>
            <a:picLocks noChangeAspect="1"/>
          </p:cNvPicPr>
          <p:nvPr/>
        </p:nvPicPr>
        <p:blipFill>
          <a:blip r:embed="rId8"/>
          <a:stretch>
            <a:fillRect/>
          </a:stretch>
        </p:blipFill>
        <p:spPr>
          <a:xfrm>
            <a:off x="6392727" y="1328041"/>
            <a:ext cx="634039" cy="493819"/>
          </a:xfrm>
          <a:prstGeom prst="rect">
            <a:avLst/>
          </a:prstGeom>
        </p:spPr>
      </p:pic>
    </p:spTree>
    <p:extLst>
      <p:ext uri="{BB962C8B-B14F-4D97-AF65-F5344CB8AC3E}">
        <p14:creationId xmlns:p14="http://schemas.microsoft.com/office/powerpoint/2010/main" val="2426023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9D57A-0CC6-4229-87A2-7482A6C1BE21}"/>
              </a:ext>
            </a:extLst>
          </p:cNvPr>
          <p:cNvSpPr>
            <a:spLocks noGrp="1"/>
          </p:cNvSpPr>
          <p:nvPr>
            <p:ph type="title"/>
          </p:nvPr>
        </p:nvSpPr>
        <p:spPr>
          <a:xfrm>
            <a:off x="1089492" y="1444741"/>
            <a:ext cx="7018398" cy="1041901"/>
          </a:xfrm>
        </p:spPr>
        <p:txBody>
          <a:bodyPr vert="horz" lIns="91440" tIns="45720" rIns="91440" bIns="45720" rtlCol="0" anchor="ctr">
            <a:normAutofit/>
          </a:bodyPr>
          <a:lstStyle/>
          <a:p>
            <a:pPr algn="l">
              <a:lnSpc>
                <a:spcPct val="90000"/>
              </a:lnSpc>
            </a:pPr>
            <a:r>
              <a:rPr lang="en-US" sz="3500" b="1" kern="1200" dirty="0">
                <a:solidFill>
                  <a:schemeClr val="tx1"/>
                </a:solidFill>
                <a:latin typeface="+mj-lt"/>
                <a:ea typeface="+mj-ea"/>
                <a:cs typeface="+mj-cs"/>
              </a:rPr>
              <a:t>Moving to Action and Results</a:t>
            </a:r>
          </a:p>
        </p:txBody>
      </p:sp>
      <p:sp>
        <p:nvSpPr>
          <p:cNvPr id="3" name="Content Placeholder 2">
            <a:extLst>
              <a:ext uri="{FF2B5EF4-FFF2-40B4-BE49-F238E27FC236}">
                <a16:creationId xmlns:a16="http://schemas.microsoft.com/office/drawing/2014/main" id="{E1669B7D-6803-45B0-BECE-2B28AE5858B2}"/>
              </a:ext>
            </a:extLst>
          </p:cNvPr>
          <p:cNvSpPr>
            <a:spLocks noGrp="1"/>
          </p:cNvSpPr>
          <p:nvPr>
            <p:ph idx="1"/>
          </p:nvPr>
        </p:nvSpPr>
        <p:spPr>
          <a:xfrm>
            <a:off x="1089492" y="2701427"/>
            <a:ext cx="3362493" cy="2699968"/>
          </a:xfrm>
        </p:spPr>
        <p:txBody>
          <a:bodyPr vert="horz" lIns="91440" tIns="45720" rIns="91440" bIns="45720" rtlCol="0">
            <a:normAutofit/>
          </a:bodyPr>
          <a:lstStyle/>
          <a:p>
            <a:pPr indent="-228600">
              <a:lnSpc>
                <a:spcPct val="90000"/>
              </a:lnSpc>
            </a:pPr>
            <a:r>
              <a:rPr lang="en-US" sz="2000" b="1" dirty="0"/>
              <a:t>Who?</a:t>
            </a:r>
          </a:p>
          <a:p>
            <a:pPr indent="-228600">
              <a:lnSpc>
                <a:spcPct val="90000"/>
              </a:lnSpc>
            </a:pPr>
            <a:r>
              <a:rPr lang="en-US" sz="2000" b="1" dirty="0"/>
              <a:t>Does what?</a:t>
            </a:r>
          </a:p>
          <a:p>
            <a:pPr indent="-228600">
              <a:lnSpc>
                <a:spcPct val="90000"/>
              </a:lnSpc>
            </a:pPr>
            <a:r>
              <a:rPr lang="en-US" sz="2000" b="1" dirty="0"/>
              <a:t>By when?</a:t>
            </a:r>
          </a:p>
          <a:p>
            <a:pPr indent="-228600">
              <a:lnSpc>
                <a:spcPct val="90000"/>
              </a:lnSpc>
            </a:pPr>
            <a:r>
              <a:rPr lang="en-US" sz="2000" b="1" dirty="0"/>
              <a:t>How will you follow up?</a:t>
            </a:r>
          </a:p>
          <a:p>
            <a:pPr indent="-228600">
              <a:lnSpc>
                <a:spcPct val="90000"/>
              </a:lnSpc>
            </a:pPr>
            <a:r>
              <a:rPr lang="en-US" sz="2000" b="1" dirty="0"/>
              <a:t>Document your work!</a:t>
            </a:r>
          </a:p>
        </p:txBody>
      </p:sp>
      <p:sp>
        <p:nvSpPr>
          <p:cNvPr id="5" name="TextBox 4">
            <a:extLst>
              <a:ext uri="{FF2B5EF4-FFF2-40B4-BE49-F238E27FC236}">
                <a16:creationId xmlns:a16="http://schemas.microsoft.com/office/drawing/2014/main" id="{79EE519F-0367-4F56-97BD-E9F1052045E5}"/>
              </a:ext>
            </a:extLst>
          </p:cNvPr>
          <p:cNvSpPr txBox="1"/>
          <p:nvPr/>
        </p:nvSpPr>
        <p:spPr>
          <a:xfrm>
            <a:off x="1122580" y="5268632"/>
            <a:ext cx="6202890" cy="381000"/>
          </a:xfrm>
          <a:prstGeom prst="rect">
            <a:avLst/>
          </a:prstGeom>
        </p:spPr>
        <p:txBody>
          <a:bodyPr vert="horz" lIns="91440" tIns="45720" rIns="91440" bIns="45720" rtlCol="0">
            <a:normAutofit fontScale="77500" lnSpcReduction="20000"/>
          </a:bodyPr>
          <a:lstStyle/>
          <a:p>
            <a:pPr>
              <a:lnSpc>
                <a:spcPct val="90000"/>
              </a:lnSpc>
              <a:spcAft>
                <a:spcPts val="600"/>
              </a:spcAft>
            </a:pPr>
            <a:r>
              <a:rPr lang="en-US" sz="1700" dirty="0"/>
              <a:t>Patterson K, </a:t>
            </a:r>
            <a:r>
              <a:rPr lang="en-US" sz="1700" dirty="0" err="1"/>
              <a:t>Grenny</a:t>
            </a:r>
            <a:r>
              <a:rPr lang="en-US" sz="1700" dirty="0"/>
              <a:t> J, McMillan R, </a:t>
            </a:r>
            <a:r>
              <a:rPr lang="en-US" sz="1700" dirty="0" err="1"/>
              <a:t>Switzler</a:t>
            </a:r>
            <a:r>
              <a:rPr lang="en-US" sz="1700" dirty="0"/>
              <a:t> A (2012). Crucial Conversations: Tools for talking when stakes are high. McGraw Hill</a:t>
            </a:r>
          </a:p>
        </p:txBody>
      </p:sp>
    </p:spTree>
    <p:extLst>
      <p:ext uri="{BB962C8B-B14F-4D97-AF65-F5344CB8AC3E}">
        <p14:creationId xmlns:p14="http://schemas.microsoft.com/office/powerpoint/2010/main" val="2747036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29369" y="238539"/>
            <a:ext cx="8263890" cy="1434415"/>
          </a:xfrm>
        </p:spPr>
        <p:txBody>
          <a:bodyPr anchor="b">
            <a:normAutofit/>
          </a:bodyPr>
          <a:lstStyle/>
          <a:p>
            <a:r>
              <a:rPr lang="en-US" sz="4700" b="1" dirty="0"/>
              <a:t> Summary</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429368" y="2093976"/>
            <a:ext cx="5666632" cy="4096512"/>
          </a:xfrm>
        </p:spPr>
        <p:txBody>
          <a:bodyPr anchor="t">
            <a:normAutofit fontScale="92500"/>
          </a:bodyPr>
          <a:lstStyle/>
          <a:p>
            <a:pPr>
              <a:spcBef>
                <a:spcPts val="1200"/>
              </a:spcBef>
              <a:spcAft>
                <a:spcPts val="1200"/>
              </a:spcAft>
            </a:pPr>
            <a:r>
              <a:rPr lang="en-US" sz="2000" b="1" dirty="0"/>
              <a:t>Numerous approaches (Clear purpose, safe environment, empathy, active listening) and strategies (Name the dynamic, validation, paraphrasing, previewing) can be used to address difficult conversations</a:t>
            </a:r>
          </a:p>
          <a:p>
            <a:pPr>
              <a:spcBef>
                <a:spcPts val="1200"/>
              </a:spcBef>
              <a:spcAft>
                <a:spcPts val="1200"/>
              </a:spcAft>
            </a:pPr>
            <a:r>
              <a:rPr lang="en-US" sz="2000" b="1" dirty="0"/>
              <a:t>By applying effective approaches and strategies to difficult conversations, we can help each other to overcome struggles and become successful </a:t>
            </a:r>
          </a:p>
          <a:p>
            <a:pPr>
              <a:spcBef>
                <a:spcPts val="1200"/>
              </a:spcBef>
              <a:spcAft>
                <a:spcPts val="1200"/>
              </a:spcAft>
            </a:pPr>
            <a:r>
              <a:rPr lang="en-US" sz="2000" b="1" dirty="0"/>
              <a:t>Plans that include the four elements (Who? Does what? By when? How will you follow up?) can turn a difficult conversation into action and results</a:t>
            </a:r>
          </a:p>
          <a:p>
            <a:pPr>
              <a:spcBef>
                <a:spcPts val="600"/>
              </a:spcBef>
              <a:spcAft>
                <a:spcPts val="600"/>
              </a:spcAft>
            </a:pPr>
            <a:endParaRPr lang="en-US" sz="2000" b="1" dirty="0"/>
          </a:p>
          <a:p>
            <a:pPr>
              <a:spcBef>
                <a:spcPts val="600"/>
              </a:spcBef>
              <a:spcAft>
                <a:spcPts val="600"/>
              </a:spcAft>
            </a:pPr>
            <a:endParaRPr lang="en-US" sz="2000" b="1" dirty="0"/>
          </a:p>
          <a:p>
            <a:pPr>
              <a:spcBef>
                <a:spcPts val="600"/>
              </a:spcBef>
              <a:spcAft>
                <a:spcPts val="600"/>
              </a:spcAft>
            </a:pPr>
            <a:endParaRPr lang="en-US" sz="1900" b="1" dirty="0"/>
          </a:p>
          <a:p>
            <a:pPr>
              <a:spcBef>
                <a:spcPts val="600"/>
              </a:spcBef>
              <a:spcAft>
                <a:spcPts val="600"/>
              </a:spcAft>
            </a:pPr>
            <a:endParaRPr lang="en-US" sz="1900" b="1" dirty="0"/>
          </a:p>
          <a:p>
            <a:pPr>
              <a:spcBef>
                <a:spcPts val="600"/>
              </a:spcBef>
              <a:spcAft>
                <a:spcPts val="600"/>
              </a:spcAft>
            </a:pPr>
            <a:endParaRPr lang="en-US" sz="1900" b="1" dirty="0"/>
          </a:p>
          <a:p>
            <a:endParaRPr lang="en-US" sz="1900" b="1" dirty="0"/>
          </a:p>
          <a:p>
            <a:pPr marL="0" indent="0">
              <a:buNone/>
            </a:pPr>
            <a:endParaRPr lang="en-US" sz="1900" dirty="0"/>
          </a:p>
        </p:txBody>
      </p:sp>
      <p:pic>
        <p:nvPicPr>
          <p:cNvPr id="4" name="Picture 3">
            <a:extLst>
              <a:ext uri="{FF2B5EF4-FFF2-40B4-BE49-F238E27FC236}">
                <a16:creationId xmlns:a16="http://schemas.microsoft.com/office/drawing/2014/main" id="{CFB068A8-4F3C-453D-B0BF-0CFC1FFCC88D}"/>
              </a:ext>
            </a:extLst>
          </p:cNvPr>
          <p:cNvPicPr>
            <a:picLocks noChangeAspect="1"/>
          </p:cNvPicPr>
          <p:nvPr/>
        </p:nvPicPr>
        <p:blipFill rotWithShape="1">
          <a:blip r:embed="rId3"/>
          <a:srcRect l="18584" r="23412" b="3"/>
          <a:stretch/>
        </p:blipFill>
        <p:spPr>
          <a:xfrm>
            <a:off x="5923778" y="2353329"/>
            <a:ext cx="2790854" cy="3867912"/>
          </a:xfrm>
          <a:prstGeom prst="rect">
            <a:avLst/>
          </a:prstGeom>
        </p:spPr>
      </p:pic>
    </p:spTree>
    <p:extLst>
      <p:ext uri="{BB962C8B-B14F-4D97-AF65-F5344CB8AC3E}">
        <p14:creationId xmlns:p14="http://schemas.microsoft.com/office/powerpoint/2010/main" val="1890035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321" y="609600"/>
            <a:ext cx="5605629" cy="994172"/>
          </a:xfrm>
        </p:spPr>
        <p:txBody>
          <a:bodyPr>
            <a:normAutofit/>
          </a:bodyPr>
          <a:lstStyle/>
          <a:p>
            <a:r>
              <a:rPr lang="en-US" sz="4100" b="1" dirty="0"/>
              <a:t>Assessment Question #1</a:t>
            </a:r>
          </a:p>
        </p:txBody>
      </p:sp>
      <p:sp>
        <p:nvSpPr>
          <p:cNvPr id="3" name="Content Placeholder 2"/>
          <p:cNvSpPr>
            <a:spLocks noGrp="1"/>
          </p:cNvSpPr>
          <p:nvPr>
            <p:ph idx="1"/>
          </p:nvPr>
        </p:nvSpPr>
        <p:spPr>
          <a:xfrm>
            <a:off x="897557" y="1905000"/>
            <a:ext cx="5515155" cy="4177032"/>
          </a:xfrm>
        </p:spPr>
        <p:txBody>
          <a:bodyPr anchor="ctr">
            <a:normAutofit fontScale="92500"/>
          </a:bodyPr>
          <a:lstStyle/>
          <a:p>
            <a:pPr marL="0" indent="0">
              <a:buNone/>
            </a:pPr>
            <a:r>
              <a:rPr lang="en-US" sz="2800" b="1" dirty="0"/>
              <a:t>All of the following are effective approaches to a difficult conversation except:</a:t>
            </a:r>
          </a:p>
          <a:p>
            <a:pPr marL="0" indent="0">
              <a:buNone/>
            </a:pPr>
            <a:endParaRPr lang="en-US" sz="2800" b="1" dirty="0"/>
          </a:p>
          <a:p>
            <a:pPr marL="514350" indent="-514350">
              <a:spcBef>
                <a:spcPts val="600"/>
              </a:spcBef>
              <a:spcAft>
                <a:spcPts val="600"/>
              </a:spcAft>
              <a:buAutoNum type="alphaUcPeriod"/>
            </a:pPr>
            <a:r>
              <a:rPr lang="en-US" sz="2800" b="1" dirty="0"/>
              <a:t>Establishing a clear purpose</a:t>
            </a:r>
          </a:p>
          <a:p>
            <a:pPr marL="514350" indent="-514350">
              <a:spcBef>
                <a:spcPts val="600"/>
              </a:spcBef>
              <a:spcAft>
                <a:spcPts val="600"/>
              </a:spcAft>
              <a:buAutoNum type="alphaUcPeriod"/>
            </a:pPr>
            <a:r>
              <a:rPr lang="en-US" sz="2800" b="1" dirty="0"/>
              <a:t>Engaging in active listening</a:t>
            </a:r>
          </a:p>
          <a:p>
            <a:pPr marL="514350" indent="-514350">
              <a:spcBef>
                <a:spcPts val="600"/>
              </a:spcBef>
              <a:spcAft>
                <a:spcPts val="600"/>
              </a:spcAft>
              <a:buAutoNum type="alphaUcPeriod"/>
            </a:pPr>
            <a:r>
              <a:rPr lang="en-US" sz="2800" b="1" dirty="0"/>
              <a:t>Showing empathy</a:t>
            </a:r>
          </a:p>
          <a:p>
            <a:pPr marL="514350" indent="-514350">
              <a:spcBef>
                <a:spcPts val="600"/>
              </a:spcBef>
              <a:spcAft>
                <a:spcPts val="600"/>
              </a:spcAft>
              <a:buAutoNum type="alphaUcPeriod"/>
            </a:pPr>
            <a:r>
              <a:rPr lang="en-US" sz="2800" b="1" dirty="0"/>
              <a:t>Letting emotions get out of control</a:t>
            </a:r>
          </a:p>
          <a:p>
            <a:pPr marL="514350" indent="-514350">
              <a:buAutoNum type="alphaUcPeriod"/>
            </a:pPr>
            <a:endParaRPr lang="en-US" sz="18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C2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FEB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771752BA-29BC-406F-83A7-6E332C1D6520}"/>
              </a:ext>
            </a:extLst>
          </p:cNvPr>
          <p:cNvPicPr>
            <a:picLocks noChangeAspect="1"/>
          </p:cNvPicPr>
          <p:nvPr/>
        </p:nvPicPr>
        <p:blipFill rotWithShape="1">
          <a:blip r:embed="rId3">
            <a:alphaModFix/>
          </a:blip>
          <a:srcRect l="209" r="7" b="7"/>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629034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pPr>
              <a:lnSpc>
                <a:spcPct val="90000"/>
              </a:lnSpc>
            </a:pPr>
            <a:r>
              <a:rPr lang="en-US" sz="4100" b="1" dirty="0"/>
              <a:t>Assessment Question #2</a:t>
            </a:r>
          </a:p>
        </p:txBody>
      </p:sp>
      <p:sp>
        <p:nvSpPr>
          <p:cNvPr id="3" name="Content Placeholder 2"/>
          <p:cNvSpPr>
            <a:spLocks noGrp="1"/>
          </p:cNvSpPr>
          <p:nvPr>
            <p:ph idx="1"/>
          </p:nvPr>
        </p:nvSpPr>
        <p:spPr>
          <a:xfrm>
            <a:off x="3724073" y="2438400"/>
            <a:ext cx="4939867" cy="3785419"/>
          </a:xfrm>
        </p:spPr>
        <p:txBody>
          <a:bodyPr>
            <a:normAutofit/>
          </a:bodyPr>
          <a:lstStyle/>
          <a:p>
            <a:pPr marL="0" indent="0">
              <a:buNone/>
            </a:pPr>
            <a:r>
              <a:rPr lang="en-US" sz="2400" b="1" dirty="0"/>
              <a:t>What are some effective techniques to restore respect during a difficult conversation:</a:t>
            </a:r>
          </a:p>
          <a:p>
            <a:pPr marL="0" indent="0">
              <a:buNone/>
            </a:pPr>
            <a:endParaRPr lang="en-US" sz="2400" b="1" dirty="0"/>
          </a:p>
          <a:p>
            <a:pPr marL="514350" indent="-514350">
              <a:spcBef>
                <a:spcPts val="600"/>
              </a:spcBef>
              <a:spcAft>
                <a:spcPts val="600"/>
              </a:spcAft>
              <a:buAutoNum type="alphaUcPeriod"/>
            </a:pPr>
            <a:r>
              <a:rPr lang="en-US" sz="2400" b="1" dirty="0"/>
              <a:t>Apologize when appropriate</a:t>
            </a:r>
          </a:p>
          <a:p>
            <a:pPr marL="514350" indent="-514350">
              <a:spcBef>
                <a:spcPts val="600"/>
              </a:spcBef>
              <a:spcAft>
                <a:spcPts val="600"/>
              </a:spcAft>
              <a:buAutoNum type="alphaUcPeriod"/>
            </a:pPr>
            <a:r>
              <a:rPr lang="en-US" sz="2400" b="1" dirty="0"/>
              <a:t>Contrast to fix misunderstanding </a:t>
            </a:r>
          </a:p>
          <a:p>
            <a:pPr marL="514350" indent="-514350">
              <a:spcBef>
                <a:spcPts val="600"/>
              </a:spcBef>
              <a:spcAft>
                <a:spcPts val="600"/>
              </a:spcAft>
              <a:buAutoNum type="alphaUcPeriod"/>
            </a:pPr>
            <a:r>
              <a:rPr lang="en-US" sz="2400" b="1" dirty="0"/>
              <a:t>Yell louder than the other person</a:t>
            </a:r>
          </a:p>
          <a:p>
            <a:pPr marL="514350" indent="-514350">
              <a:spcBef>
                <a:spcPts val="600"/>
              </a:spcBef>
              <a:spcAft>
                <a:spcPts val="600"/>
              </a:spcAft>
              <a:buAutoNum type="alphaUcPeriod"/>
            </a:pPr>
            <a:r>
              <a:rPr lang="en-US" sz="2400" b="1" dirty="0"/>
              <a:t>A and B</a:t>
            </a:r>
          </a:p>
          <a:p>
            <a:pPr marL="514350" indent="-514350">
              <a:buAutoNum type="alphaUcPeriod"/>
            </a:pPr>
            <a:endParaRPr lang="en-US" sz="1700" dirty="0"/>
          </a:p>
        </p:txBody>
      </p:sp>
      <p:pic>
        <p:nvPicPr>
          <p:cNvPr id="4" name="Picture 3">
            <a:extLst>
              <a:ext uri="{FF2B5EF4-FFF2-40B4-BE49-F238E27FC236}">
                <a16:creationId xmlns:a16="http://schemas.microsoft.com/office/drawing/2014/main" id="{771752BA-29BC-406F-83A7-6E332C1D6520}"/>
              </a:ext>
            </a:extLst>
          </p:cNvPr>
          <p:cNvPicPr>
            <a:picLocks noChangeAspect="1"/>
          </p:cNvPicPr>
          <p:nvPr/>
        </p:nvPicPr>
        <p:blipFill rotWithShape="1">
          <a:blip r:embed="rId3"/>
          <a:srcRect l="43151" r="6341"/>
          <a:stretch/>
        </p:blipFill>
        <p:spPr>
          <a:xfrm>
            <a:off x="20" y="10"/>
            <a:ext cx="3476673"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EBA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076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922545E-FB2A-47DA-984B-57FEB93E202B}"/>
              </a:ext>
            </a:extLst>
          </p:cNvPr>
          <p:cNvSpPr>
            <a:spLocks noGrp="1"/>
          </p:cNvSpPr>
          <p:nvPr>
            <p:ph type="title"/>
          </p:nvPr>
        </p:nvSpPr>
        <p:spPr>
          <a:xfrm>
            <a:off x="4114800" y="428996"/>
            <a:ext cx="4316172" cy="2004677"/>
          </a:xfrm>
        </p:spPr>
        <p:txBody>
          <a:bodyPr anchor="b">
            <a:normAutofit fontScale="90000"/>
          </a:bodyPr>
          <a:lstStyle/>
          <a:p>
            <a:pPr>
              <a:lnSpc>
                <a:spcPct val="90000"/>
              </a:lnSpc>
            </a:pPr>
            <a:r>
              <a:rPr lang="en-US" sz="3100" b="1" dirty="0"/>
              <a:t>Assessment Question #3</a:t>
            </a:r>
            <a:br>
              <a:rPr lang="en-US" sz="3100" b="1" dirty="0"/>
            </a:br>
            <a:br>
              <a:rPr lang="en-US" sz="2500" b="1" dirty="0"/>
            </a:br>
            <a:r>
              <a:rPr lang="en-US" sz="3100" b="1" dirty="0"/>
              <a:t>The following approaches can be used as you begin to share your views:</a:t>
            </a:r>
          </a:p>
        </p:txBody>
      </p:sp>
      <p:pic>
        <p:nvPicPr>
          <p:cNvPr id="4" name="Picture 3">
            <a:extLst>
              <a:ext uri="{FF2B5EF4-FFF2-40B4-BE49-F238E27FC236}">
                <a16:creationId xmlns:a16="http://schemas.microsoft.com/office/drawing/2014/main" id="{0CA8655C-B6F3-4330-A8FC-9E4EB57E5F6D}"/>
              </a:ext>
            </a:extLst>
          </p:cNvPr>
          <p:cNvPicPr>
            <a:picLocks noChangeAspect="1"/>
          </p:cNvPicPr>
          <p:nvPr/>
        </p:nvPicPr>
        <p:blipFill>
          <a:blip r:embed="rId2"/>
          <a:stretch>
            <a:fillRect/>
          </a:stretch>
        </p:blipFill>
        <p:spPr>
          <a:xfrm>
            <a:off x="801097" y="1275070"/>
            <a:ext cx="2907124" cy="3876165"/>
          </a:xfrm>
          <a:prstGeom prst="rect">
            <a:avLst/>
          </a:prstGeom>
        </p:spPr>
      </p:pic>
      <p:sp>
        <p:nvSpPr>
          <p:cNvPr id="3" name="Content Placeholder 2">
            <a:extLst>
              <a:ext uri="{FF2B5EF4-FFF2-40B4-BE49-F238E27FC236}">
                <a16:creationId xmlns:a16="http://schemas.microsoft.com/office/drawing/2014/main" id="{22CF38D4-9FB7-42D2-AA7B-D037B4346389}"/>
              </a:ext>
            </a:extLst>
          </p:cNvPr>
          <p:cNvSpPr>
            <a:spLocks noGrp="1"/>
          </p:cNvSpPr>
          <p:nvPr>
            <p:ph idx="1"/>
          </p:nvPr>
        </p:nvSpPr>
        <p:spPr>
          <a:xfrm>
            <a:off x="4282231" y="2858152"/>
            <a:ext cx="4316172" cy="3197464"/>
          </a:xfrm>
        </p:spPr>
        <p:txBody>
          <a:bodyPr anchor="t">
            <a:normAutofit/>
          </a:bodyPr>
          <a:lstStyle/>
          <a:p>
            <a:pPr marL="514350" indent="-514350">
              <a:buAutoNum type="alphaUcPeriod"/>
            </a:pPr>
            <a:r>
              <a:rPr lang="en-US" sz="2800" b="1" dirty="0"/>
              <a:t>Agree</a:t>
            </a:r>
          </a:p>
          <a:p>
            <a:pPr marL="514350" indent="-514350">
              <a:buAutoNum type="alphaUcPeriod"/>
            </a:pPr>
            <a:r>
              <a:rPr lang="en-US" sz="2800" b="1" dirty="0"/>
              <a:t>Build</a:t>
            </a:r>
          </a:p>
          <a:p>
            <a:pPr marL="514350" indent="-514350">
              <a:buAutoNum type="alphaUcPeriod"/>
            </a:pPr>
            <a:r>
              <a:rPr lang="en-US" sz="2800" b="1" dirty="0"/>
              <a:t>Compare</a:t>
            </a:r>
          </a:p>
          <a:p>
            <a:pPr marL="514350" indent="-514350">
              <a:buAutoNum type="alphaUcPeriod"/>
            </a:pPr>
            <a:r>
              <a:rPr lang="en-US" sz="2800" b="1" dirty="0"/>
              <a:t>All of the above</a:t>
            </a:r>
          </a:p>
        </p:txBody>
      </p:sp>
      <p:sp>
        <p:nvSpPr>
          <p:cNvPr id="34" name="Rectangle 2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74537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91260"/>
            <a:ext cx="4945641" cy="1625210"/>
          </a:xfrm>
        </p:spPr>
        <p:txBody>
          <a:bodyPr>
            <a:normAutofit/>
          </a:bodyPr>
          <a:lstStyle/>
          <a:p>
            <a:r>
              <a:rPr lang="en-US" b="1" dirty="0">
                <a:solidFill>
                  <a:srgbClr val="FFFFFF"/>
                </a:solidFill>
              </a:rPr>
              <a:t>Assessment Question #4</a:t>
            </a:r>
          </a:p>
        </p:txBody>
      </p:sp>
      <p:pic>
        <p:nvPicPr>
          <p:cNvPr id="4" name="Picture 3">
            <a:extLst>
              <a:ext uri="{FF2B5EF4-FFF2-40B4-BE49-F238E27FC236}">
                <a16:creationId xmlns:a16="http://schemas.microsoft.com/office/drawing/2014/main" id="{28E9670C-2080-478E-A984-452E5979D051}"/>
              </a:ext>
            </a:extLst>
          </p:cNvPr>
          <p:cNvPicPr>
            <a:picLocks noChangeAspect="1"/>
          </p:cNvPicPr>
          <p:nvPr/>
        </p:nvPicPr>
        <p:blipFill rotWithShape="1">
          <a:blip r:embed="rId3"/>
          <a:srcRect l="2095" r="24601" b="-1"/>
          <a:stretch/>
        </p:blipFill>
        <p:spPr>
          <a:xfrm>
            <a:off x="245660" y="2454903"/>
            <a:ext cx="5293729"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791200" y="761999"/>
            <a:ext cx="3211418" cy="5334000"/>
          </a:xfrm>
        </p:spPr>
        <p:txBody>
          <a:bodyPr anchor="ctr">
            <a:normAutofit/>
          </a:bodyPr>
          <a:lstStyle/>
          <a:p>
            <a:pPr marL="0" indent="0">
              <a:buNone/>
            </a:pPr>
            <a:r>
              <a:rPr lang="en-US" sz="2000" b="1" dirty="0">
                <a:solidFill>
                  <a:srgbClr val="FFFFFF"/>
                </a:solidFill>
              </a:rPr>
              <a:t>Which of the following is not a recommended strategy for a difficult conversation? </a:t>
            </a:r>
          </a:p>
          <a:p>
            <a:pPr marL="0" indent="0">
              <a:buNone/>
            </a:pPr>
            <a:endParaRPr lang="en-US" sz="2000" b="1" dirty="0">
              <a:solidFill>
                <a:srgbClr val="FFFFFF"/>
              </a:solidFill>
            </a:endParaRPr>
          </a:p>
          <a:p>
            <a:pPr marL="514350" indent="-514350">
              <a:spcBef>
                <a:spcPts val="600"/>
              </a:spcBef>
              <a:spcAft>
                <a:spcPts val="600"/>
              </a:spcAft>
              <a:buAutoNum type="alphaUcPeriod"/>
            </a:pPr>
            <a:r>
              <a:rPr lang="en-US" sz="2000" b="1" dirty="0">
                <a:solidFill>
                  <a:srgbClr val="FFFFFF"/>
                </a:solidFill>
              </a:rPr>
              <a:t>Giving validation</a:t>
            </a:r>
          </a:p>
          <a:p>
            <a:pPr marL="514350" indent="-514350">
              <a:spcBef>
                <a:spcPts val="600"/>
              </a:spcBef>
              <a:spcAft>
                <a:spcPts val="600"/>
              </a:spcAft>
              <a:buAutoNum type="alphaUcPeriod"/>
            </a:pPr>
            <a:r>
              <a:rPr lang="en-US" sz="2000" b="1" dirty="0">
                <a:solidFill>
                  <a:srgbClr val="FFFFFF"/>
                </a:solidFill>
              </a:rPr>
              <a:t>Naming the dynamic</a:t>
            </a:r>
          </a:p>
          <a:p>
            <a:pPr marL="514350" indent="-514350">
              <a:spcBef>
                <a:spcPts val="600"/>
              </a:spcBef>
              <a:spcAft>
                <a:spcPts val="600"/>
              </a:spcAft>
              <a:buAutoNum type="alphaUcPeriod"/>
            </a:pPr>
            <a:r>
              <a:rPr lang="en-US" sz="2000" b="1" dirty="0">
                <a:solidFill>
                  <a:srgbClr val="FFFFFF"/>
                </a:solidFill>
              </a:rPr>
              <a:t>Sugarcoating the truth</a:t>
            </a:r>
          </a:p>
          <a:p>
            <a:pPr marL="514350" indent="-514350">
              <a:spcBef>
                <a:spcPts val="600"/>
              </a:spcBef>
              <a:spcAft>
                <a:spcPts val="600"/>
              </a:spcAft>
              <a:buAutoNum type="alphaUcPeriod"/>
            </a:pPr>
            <a:r>
              <a:rPr lang="en-US" sz="2000" b="1" dirty="0">
                <a:solidFill>
                  <a:srgbClr val="FFFFFF"/>
                </a:solidFill>
              </a:rPr>
              <a:t>Paraphrasing</a:t>
            </a:r>
          </a:p>
          <a:p>
            <a:pPr marL="514350" indent="-514350">
              <a:spcBef>
                <a:spcPts val="600"/>
              </a:spcBef>
              <a:spcAft>
                <a:spcPts val="600"/>
              </a:spcAft>
              <a:buAutoNum type="alphaUcPeriod"/>
            </a:pPr>
            <a:endParaRPr lang="en-US" sz="1700" b="1" dirty="0">
              <a:solidFill>
                <a:srgbClr val="FFFFFF"/>
              </a:solidFill>
            </a:endParaRPr>
          </a:p>
          <a:p>
            <a:pPr marL="514350" indent="-514350">
              <a:spcBef>
                <a:spcPts val="600"/>
              </a:spcBef>
              <a:spcAft>
                <a:spcPts val="600"/>
              </a:spcAft>
              <a:buAutoNum type="alphaUcPeriod"/>
            </a:pPr>
            <a:endParaRPr lang="en-US" sz="1700" b="1" dirty="0">
              <a:solidFill>
                <a:srgbClr val="FFFFFF"/>
              </a:solidFill>
            </a:endParaRPr>
          </a:p>
          <a:p>
            <a:pPr marL="514350" indent="-514350">
              <a:spcBef>
                <a:spcPts val="600"/>
              </a:spcBef>
              <a:spcAft>
                <a:spcPts val="600"/>
              </a:spcAft>
              <a:buAutoNum type="alphaUcPeriod"/>
            </a:pPr>
            <a:endParaRPr lang="en-US" sz="1700" b="1" dirty="0">
              <a:solidFill>
                <a:srgbClr val="FFFFFF"/>
              </a:solidFill>
            </a:endParaRPr>
          </a:p>
          <a:p>
            <a:pPr marL="514350" indent="-514350">
              <a:buAutoNum type="alphaUcPeriod"/>
            </a:pPr>
            <a:endParaRPr lang="en-US" sz="1700" dirty="0">
              <a:solidFill>
                <a:srgbClr val="FFFFFF"/>
              </a:solidFill>
            </a:endParaRPr>
          </a:p>
        </p:txBody>
      </p:sp>
    </p:spTree>
    <p:extLst>
      <p:ext uri="{BB962C8B-B14F-4D97-AF65-F5344CB8AC3E}">
        <p14:creationId xmlns:p14="http://schemas.microsoft.com/office/powerpoint/2010/main" val="2217604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922545E-FB2A-47DA-984B-57FEB93E202B}"/>
              </a:ext>
            </a:extLst>
          </p:cNvPr>
          <p:cNvSpPr>
            <a:spLocks noGrp="1"/>
          </p:cNvSpPr>
          <p:nvPr>
            <p:ph type="title"/>
          </p:nvPr>
        </p:nvSpPr>
        <p:spPr>
          <a:xfrm>
            <a:off x="343427" y="533400"/>
            <a:ext cx="4699497" cy="1833710"/>
          </a:xfrm>
        </p:spPr>
        <p:txBody>
          <a:bodyPr>
            <a:normAutofit/>
          </a:bodyPr>
          <a:lstStyle/>
          <a:p>
            <a:pPr algn="l">
              <a:lnSpc>
                <a:spcPct val="90000"/>
              </a:lnSpc>
            </a:pPr>
            <a:r>
              <a:rPr lang="en-US" sz="2800" b="1" dirty="0"/>
              <a:t>Assessment Question #5</a:t>
            </a:r>
            <a:br>
              <a:rPr lang="en-US" sz="2800" b="1" dirty="0"/>
            </a:br>
            <a:br>
              <a:rPr lang="en-US" sz="2800" b="1" dirty="0"/>
            </a:br>
            <a:r>
              <a:rPr lang="en-US" sz="2800" b="1" dirty="0"/>
              <a:t>Which element(s) should you include in your plan of action?</a:t>
            </a:r>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22CF38D4-9FB7-42D2-AA7B-D037B4346389}"/>
              </a:ext>
            </a:extLst>
          </p:cNvPr>
          <p:cNvSpPr>
            <a:spLocks noGrp="1"/>
          </p:cNvSpPr>
          <p:nvPr>
            <p:ph idx="1"/>
          </p:nvPr>
        </p:nvSpPr>
        <p:spPr>
          <a:xfrm>
            <a:off x="400812" y="2518483"/>
            <a:ext cx="4762462" cy="4339516"/>
          </a:xfrm>
        </p:spPr>
        <p:txBody>
          <a:bodyPr>
            <a:normAutofit/>
          </a:bodyPr>
          <a:lstStyle/>
          <a:p>
            <a:pPr marL="514350" indent="-514350">
              <a:buAutoNum type="alphaUcPeriod"/>
            </a:pPr>
            <a:r>
              <a:rPr lang="en-US" b="1" dirty="0"/>
              <a:t>Who?</a:t>
            </a:r>
          </a:p>
          <a:p>
            <a:pPr marL="514350" indent="-514350">
              <a:buAutoNum type="alphaUcPeriod"/>
            </a:pPr>
            <a:r>
              <a:rPr lang="en-US" b="1" dirty="0"/>
              <a:t>Does what?</a:t>
            </a:r>
          </a:p>
          <a:p>
            <a:pPr marL="514350" indent="-514350">
              <a:buAutoNum type="alphaUcPeriod"/>
            </a:pPr>
            <a:r>
              <a:rPr lang="en-US" b="1" dirty="0"/>
              <a:t>By When</a:t>
            </a:r>
          </a:p>
          <a:p>
            <a:pPr marL="514350" indent="-514350">
              <a:buAutoNum type="alphaUcPeriod"/>
            </a:pPr>
            <a:r>
              <a:rPr lang="en-US" b="1" dirty="0"/>
              <a:t>How will you follow up?</a:t>
            </a:r>
          </a:p>
          <a:p>
            <a:pPr marL="514350" indent="-514350">
              <a:buAutoNum type="alphaUcPeriod"/>
            </a:pPr>
            <a:r>
              <a:rPr lang="en-US" b="1" dirty="0"/>
              <a:t>All of the above</a:t>
            </a:r>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0CA8655C-B6F3-4330-A8FC-9E4EB57E5F6D}"/>
              </a:ext>
            </a:extLst>
          </p:cNvPr>
          <p:cNvPicPr>
            <a:picLocks noChangeAspect="1"/>
          </p:cNvPicPr>
          <p:nvPr/>
        </p:nvPicPr>
        <p:blipFill>
          <a:blip r:embed="rId2"/>
          <a:stretch>
            <a:fillRect/>
          </a:stretch>
        </p:blipFill>
        <p:spPr>
          <a:xfrm>
            <a:off x="5907400" y="1216989"/>
            <a:ext cx="2835788" cy="378105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937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US" sz="4300" b="1" dirty="0"/>
              <a:t>References and additional resources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7397" y="1049535"/>
            <a:ext cx="4668251" cy="5431536"/>
          </a:xfrm>
        </p:spPr>
        <p:txBody>
          <a:bodyPr anchor="ctr">
            <a:normAutofit fontScale="85000" lnSpcReduction="10000"/>
          </a:bodyPr>
          <a:lstStyle/>
          <a:p>
            <a:pPr marL="457200" indent="-457200">
              <a:lnSpc>
                <a:spcPct val="90000"/>
              </a:lnSpc>
              <a:buFont typeface="+mj-lt"/>
              <a:buAutoNum type="arabicPeriod"/>
            </a:pPr>
            <a:r>
              <a:rPr lang="en-US" sz="1600" dirty="0"/>
              <a:t>Grant VJ, Robinson T, Catena H, </a:t>
            </a:r>
            <a:r>
              <a:rPr lang="en-US" sz="1600" dirty="0" err="1"/>
              <a:t>Eppich</a:t>
            </a:r>
            <a:r>
              <a:rPr lang="en-US" sz="1600" dirty="0"/>
              <a:t> W, Cheng A. Difficult debriefing situations: A toolbox for simulation educators. </a:t>
            </a:r>
            <a:r>
              <a:rPr lang="en-US" sz="1600" i="1" dirty="0"/>
              <a:t>Med Teach. </a:t>
            </a:r>
            <a:r>
              <a:rPr lang="en-US" sz="1600" dirty="0"/>
              <a:t>2018;40(7):703-712</a:t>
            </a:r>
          </a:p>
          <a:p>
            <a:pPr marL="457200" indent="-457200" algn="just">
              <a:lnSpc>
                <a:spcPct val="90000"/>
              </a:lnSpc>
              <a:buFont typeface="+mj-lt"/>
              <a:buAutoNum type="arabicPeriod"/>
            </a:pPr>
            <a:r>
              <a:rPr lang="en-US" sz="1600" dirty="0" err="1"/>
              <a:t>Rougas</a:t>
            </a:r>
            <a:r>
              <a:rPr lang="en-US" sz="1600" dirty="0"/>
              <a:t> S, </a:t>
            </a:r>
            <a:r>
              <a:rPr lang="en-US" sz="1600" dirty="0" err="1"/>
              <a:t>Gentilesco</a:t>
            </a:r>
            <a:r>
              <a:rPr lang="en-US" sz="1600" dirty="0"/>
              <a:t> B, Green E, Flores L. Twelve tips for addressing medical student and resident physician lapses in professionalism. </a:t>
            </a:r>
            <a:r>
              <a:rPr lang="en-US" sz="1600" i="1" dirty="0"/>
              <a:t>Med Teach</a:t>
            </a:r>
            <a:r>
              <a:rPr lang="en-US" sz="1600" dirty="0"/>
              <a:t> 2015;37:901-907</a:t>
            </a:r>
          </a:p>
          <a:p>
            <a:pPr marL="457200" indent="-457200" algn="just">
              <a:lnSpc>
                <a:spcPct val="90000"/>
              </a:lnSpc>
              <a:buFont typeface="+mj-lt"/>
              <a:buAutoNum type="arabicPeriod"/>
            </a:pPr>
            <a:r>
              <a:rPr lang="en-US" sz="1600" dirty="0"/>
              <a:t>Hinkle LJ, Fettig LP, Carlos WG, </a:t>
            </a:r>
            <a:r>
              <a:rPr lang="en-US" sz="1600" dirty="0" err="1"/>
              <a:t>Bosslet</a:t>
            </a:r>
            <a:r>
              <a:rPr lang="en-US" sz="1600" dirty="0"/>
              <a:t> G. Twelve tips for just in time teaching of communication skills for difficult conversations in the clinical setting. </a:t>
            </a:r>
            <a:r>
              <a:rPr lang="en-US" sz="1600" i="1" dirty="0"/>
              <a:t>Med Teach </a:t>
            </a:r>
            <a:r>
              <a:rPr lang="en-US" sz="1600" dirty="0"/>
              <a:t>2017;39(9):920-925</a:t>
            </a:r>
          </a:p>
          <a:p>
            <a:pPr marL="457200" indent="-457200" algn="just">
              <a:lnSpc>
                <a:spcPct val="90000"/>
              </a:lnSpc>
              <a:buFont typeface="+mj-lt"/>
              <a:buAutoNum type="arabicPeriod"/>
            </a:pPr>
            <a:r>
              <a:rPr lang="en-US" sz="1600" dirty="0"/>
              <a:t>Williams B, King C, </a:t>
            </a:r>
            <a:r>
              <a:rPr lang="en-US" sz="1600" dirty="0" err="1"/>
              <a:t>Edlington</a:t>
            </a:r>
            <a:r>
              <a:rPr lang="en-US" sz="1600" dirty="0"/>
              <a:t> T. Overcoming difficult conversations in clinical supervision. </a:t>
            </a:r>
            <a:r>
              <a:rPr lang="en-US" sz="1600" i="1" dirty="0"/>
              <a:t>J </a:t>
            </a:r>
            <a:r>
              <a:rPr lang="en-US" sz="1600" i="1" dirty="0" err="1"/>
              <a:t>Healthc</a:t>
            </a:r>
            <a:r>
              <a:rPr lang="en-US" sz="1600" i="1" dirty="0"/>
              <a:t> </a:t>
            </a:r>
            <a:r>
              <a:rPr lang="en-US" sz="1600" i="1" dirty="0" err="1"/>
              <a:t>Leadersh</a:t>
            </a:r>
            <a:r>
              <a:rPr lang="en-US" sz="1600" dirty="0"/>
              <a:t>. 2016;8:31-40</a:t>
            </a:r>
          </a:p>
          <a:p>
            <a:pPr marL="457200" indent="-457200" algn="just">
              <a:lnSpc>
                <a:spcPct val="90000"/>
              </a:lnSpc>
              <a:buFont typeface="+mj-lt"/>
              <a:buAutoNum type="arabicPeriod"/>
            </a:pPr>
            <a:r>
              <a:rPr lang="en-US" sz="1600" dirty="0"/>
              <a:t>Stone D, Patton B, </a:t>
            </a:r>
            <a:r>
              <a:rPr lang="en-US" sz="1600" dirty="0" err="1"/>
              <a:t>Heen</a:t>
            </a:r>
            <a:r>
              <a:rPr lang="en-US" sz="1600" dirty="0"/>
              <a:t> S (2010). Difficult Conversations: How to Discuss What Matters Most. New York, NY. Penguin Books</a:t>
            </a:r>
          </a:p>
          <a:p>
            <a:pPr marL="457200" indent="-457200" algn="just">
              <a:lnSpc>
                <a:spcPct val="90000"/>
              </a:lnSpc>
              <a:buFont typeface="+mj-lt"/>
              <a:buAutoNum type="arabicPeriod"/>
            </a:pPr>
            <a:r>
              <a:rPr lang="en-US" sz="1600" dirty="0"/>
              <a:t>Levine EE, Roberts AR, Cohen TR. Difficult conversations: Navigating the tension between honesty and benevolence. </a:t>
            </a:r>
            <a:r>
              <a:rPr lang="en-US" sz="1600" i="1" dirty="0" err="1"/>
              <a:t>Curr</a:t>
            </a:r>
            <a:r>
              <a:rPr lang="en-US" sz="1600" i="1" dirty="0"/>
              <a:t> </a:t>
            </a:r>
            <a:r>
              <a:rPr lang="en-US" sz="1600" i="1" dirty="0" err="1"/>
              <a:t>Opin</a:t>
            </a:r>
            <a:r>
              <a:rPr lang="en-US" sz="1600" i="1" dirty="0"/>
              <a:t> Psychol</a:t>
            </a:r>
            <a:r>
              <a:rPr lang="en-US" sz="1600" dirty="0"/>
              <a:t>. 2020; 31:38-43</a:t>
            </a:r>
          </a:p>
          <a:p>
            <a:pPr marL="457200" indent="-457200" algn="just">
              <a:lnSpc>
                <a:spcPct val="90000"/>
              </a:lnSpc>
              <a:buFont typeface="+mj-lt"/>
              <a:buAutoNum type="arabicPeriod"/>
            </a:pPr>
            <a:r>
              <a:rPr lang="en-US" sz="1600" dirty="0" err="1"/>
              <a:t>Priftanji</a:t>
            </a:r>
            <a:r>
              <a:rPr lang="en-US" sz="1600" dirty="0"/>
              <a:t> D, Hill JD, Ashby DM. Managing difficult conversations. </a:t>
            </a:r>
            <a:r>
              <a:rPr lang="en-US" sz="1600" i="1" dirty="0"/>
              <a:t>Am J Health Syst Pharm</a:t>
            </a:r>
            <a:r>
              <a:rPr lang="en-US" sz="1600" dirty="0"/>
              <a:t>. 2020;77(21):1723-1726</a:t>
            </a:r>
          </a:p>
          <a:p>
            <a:pPr marL="457200" indent="-457200" algn="just">
              <a:lnSpc>
                <a:spcPct val="90000"/>
              </a:lnSpc>
              <a:buFont typeface="+mj-lt"/>
              <a:buAutoNum type="arabicPeriod"/>
            </a:pPr>
            <a:r>
              <a:rPr lang="en-US" sz="1600" dirty="0"/>
              <a:t>Patterson K, </a:t>
            </a:r>
            <a:r>
              <a:rPr lang="en-US" sz="1600" dirty="0" err="1"/>
              <a:t>Grenny</a:t>
            </a:r>
            <a:r>
              <a:rPr lang="en-US" sz="1600" dirty="0"/>
              <a:t> J, McMillan R, </a:t>
            </a:r>
            <a:r>
              <a:rPr lang="en-US" sz="1600" dirty="0" err="1"/>
              <a:t>Switzler</a:t>
            </a:r>
            <a:r>
              <a:rPr lang="en-US" sz="1600" dirty="0"/>
              <a:t> A (2012). Crucial Conversations: Tools for talking when stakes are high. McGraw Hill</a:t>
            </a:r>
          </a:p>
          <a:p>
            <a:pPr marL="457200" indent="-457200" algn="just">
              <a:lnSpc>
                <a:spcPct val="90000"/>
              </a:lnSpc>
              <a:buFont typeface="+mj-lt"/>
              <a:buAutoNum type="arabicPeriod"/>
            </a:pPr>
            <a:r>
              <a:rPr lang="en-US" sz="1600" dirty="0"/>
              <a:t>Reynolds M. (2014). The discomfort zone: How leaders turn difficult conversations into breakthroughs. Oakland, CA. Berrett-Koehler Publishers, Inc.</a:t>
            </a:r>
          </a:p>
          <a:p>
            <a:pPr marL="457200" indent="-457200">
              <a:lnSpc>
                <a:spcPct val="90000"/>
              </a:lnSpc>
              <a:buFont typeface="+mj-lt"/>
              <a:buAutoNum type="arabicPeriod"/>
            </a:pPr>
            <a:endParaRPr lang="en-US" sz="1600" dirty="0"/>
          </a:p>
          <a:p>
            <a:pPr marL="457200" lvl="0" indent="-457200">
              <a:lnSpc>
                <a:spcPct val="90000"/>
              </a:lnSpc>
              <a:buFont typeface="+mj-lt"/>
              <a:buAutoNum type="arabicPeriod"/>
            </a:pPr>
            <a:endParaRPr lang="en-US" sz="1600" dirty="0"/>
          </a:p>
          <a:p>
            <a:pPr marL="457200" indent="-457200">
              <a:lnSpc>
                <a:spcPct val="90000"/>
              </a:lnSpc>
              <a:buFont typeface="+mj-lt"/>
              <a:buAutoNum type="arabicPeriod"/>
            </a:pPr>
            <a:endParaRPr lang="en-US" sz="1600" dirty="0"/>
          </a:p>
        </p:txBody>
      </p:sp>
    </p:spTree>
    <p:extLst>
      <p:ext uri="{BB962C8B-B14F-4D97-AF65-F5344CB8AC3E}">
        <p14:creationId xmlns:p14="http://schemas.microsoft.com/office/powerpoint/2010/main" val="3783557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3" name="Group 19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chemeClr val="accent4"/>
          </a:solidFill>
        </p:grpSpPr>
        <p:sp>
          <p:nvSpPr>
            <p:cNvPr id="194" name="Rectangle 19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Rectangle 19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Rectangle 19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97" name="Rectangle 19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4254500"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C5B4C44-AA19-4E0E-9B0B-AD635891DE31}"/>
              </a:ext>
            </a:extLst>
          </p:cNvPr>
          <p:cNvSpPr>
            <a:spLocks noGrp="1"/>
          </p:cNvSpPr>
          <p:nvPr>
            <p:ph type="title"/>
          </p:nvPr>
        </p:nvSpPr>
        <p:spPr>
          <a:xfrm>
            <a:off x="782723" y="873940"/>
            <a:ext cx="3789277" cy="1035781"/>
          </a:xfrm>
        </p:spPr>
        <p:txBody>
          <a:bodyPr anchor="ctr">
            <a:normAutofit/>
          </a:bodyPr>
          <a:lstStyle/>
          <a:p>
            <a:r>
              <a:rPr lang="en-US" sz="3100"/>
              <a:t>Acknowledgement</a:t>
            </a:r>
          </a:p>
        </p:txBody>
      </p:sp>
      <p:sp>
        <p:nvSpPr>
          <p:cNvPr id="3" name="Content Placeholder 2">
            <a:extLst>
              <a:ext uri="{FF2B5EF4-FFF2-40B4-BE49-F238E27FC236}">
                <a16:creationId xmlns:a16="http://schemas.microsoft.com/office/drawing/2014/main" id="{E6FB16A4-BA4E-466C-B6F1-A4595C5A936E}"/>
              </a:ext>
            </a:extLst>
          </p:cNvPr>
          <p:cNvSpPr>
            <a:spLocks noGrp="1"/>
          </p:cNvSpPr>
          <p:nvPr>
            <p:ph idx="1"/>
          </p:nvPr>
        </p:nvSpPr>
        <p:spPr>
          <a:xfrm>
            <a:off x="783771" y="2524721"/>
            <a:ext cx="3743722" cy="3677123"/>
          </a:xfrm>
        </p:spPr>
        <p:txBody>
          <a:bodyPr anchor="ctr">
            <a:normAutofit/>
          </a:bodyPr>
          <a:lstStyle/>
          <a:p>
            <a:pPr>
              <a:spcBef>
                <a:spcPts val="1200"/>
              </a:spcBef>
              <a:spcAft>
                <a:spcPts val="1200"/>
              </a:spcAft>
            </a:pPr>
            <a:r>
              <a:rPr lang="en-US" sz="1600" dirty="0"/>
              <a:t>Graphic images from Pixabay.com (Slides 1-4, 11-12, 15-16, 29, 32-34, 36, 39-40)</a:t>
            </a:r>
          </a:p>
          <a:p>
            <a:pPr>
              <a:spcBef>
                <a:spcPts val="1200"/>
              </a:spcBef>
              <a:spcAft>
                <a:spcPts val="1200"/>
              </a:spcAft>
            </a:pPr>
            <a:r>
              <a:rPr lang="en-US" sz="1600" dirty="0"/>
              <a:t>Graphic image from arnoldzwicky.org (Slide 5)</a:t>
            </a:r>
          </a:p>
          <a:p>
            <a:pPr marL="0" indent="0">
              <a:spcBef>
                <a:spcPts val="1200"/>
              </a:spcBef>
              <a:spcAft>
                <a:spcPts val="1200"/>
              </a:spcAft>
              <a:buNone/>
            </a:pPr>
            <a:r>
              <a:rPr lang="en-US" sz="1600" dirty="0"/>
              <a:t> </a:t>
            </a:r>
          </a:p>
        </p:txBody>
      </p:sp>
      <p:sp>
        <p:nvSpPr>
          <p:cNvPr id="198" name="Rectangle 19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224" y="608401"/>
            <a:ext cx="3478126"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075" name="CC9246C3-7D85-4BA5-9B46-3EFE2B0EF971" descr="E9B7AC4F-A61A-4147-B926-D08A3C89F5C3@myfiosgateway">
            <a:extLst>
              <a:ext uri="{FF2B5EF4-FFF2-40B4-BE49-F238E27FC236}">
                <a16:creationId xmlns:a16="http://schemas.microsoft.com/office/drawing/2014/main" id="{1AE2CDB8-2AAD-4802-8B79-4089F5C3F2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498" b="-2"/>
          <a:stretch/>
        </p:blipFill>
        <p:spPr bwMode="auto">
          <a:xfrm>
            <a:off x="5197869" y="1412173"/>
            <a:ext cx="3167439" cy="4093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9" name="Straight Connector 19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88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208" y="609600"/>
            <a:ext cx="5605629" cy="994172"/>
          </a:xfrm>
        </p:spPr>
        <p:txBody>
          <a:bodyPr>
            <a:normAutofit/>
          </a:bodyPr>
          <a:lstStyle/>
          <a:p>
            <a:pPr>
              <a:lnSpc>
                <a:spcPct val="90000"/>
              </a:lnSpc>
            </a:pPr>
            <a:r>
              <a:rPr lang="en-US" sz="3100" b="1" dirty="0"/>
              <a:t>What is a Difficult Conversation?</a:t>
            </a:r>
          </a:p>
        </p:txBody>
      </p:sp>
      <p:sp>
        <p:nvSpPr>
          <p:cNvPr id="3" name="Content Placeholder 2"/>
          <p:cNvSpPr>
            <a:spLocks noGrp="1"/>
          </p:cNvSpPr>
          <p:nvPr>
            <p:ph idx="1"/>
          </p:nvPr>
        </p:nvSpPr>
        <p:spPr>
          <a:xfrm>
            <a:off x="609016" y="2514600"/>
            <a:ext cx="5454251" cy="3429000"/>
          </a:xfrm>
        </p:spPr>
        <p:txBody>
          <a:bodyPr anchor="ctr">
            <a:normAutofit fontScale="85000" lnSpcReduction="20000"/>
          </a:bodyPr>
          <a:lstStyle/>
          <a:p>
            <a:pPr>
              <a:spcBef>
                <a:spcPts val="1200"/>
              </a:spcBef>
              <a:spcAft>
                <a:spcPts val="1200"/>
              </a:spcAft>
            </a:pPr>
            <a:r>
              <a:rPr lang="en-US" sz="2600" b="1" dirty="0"/>
              <a:t>Anything you find it hard to talk about</a:t>
            </a:r>
          </a:p>
          <a:p>
            <a:pPr lvl="1">
              <a:spcBef>
                <a:spcPts val="1200"/>
              </a:spcBef>
              <a:spcAft>
                <a:spcPts val="1200"/>
              </a:spcAft>
              <a:buFont typeface="Arial" panose="020B0604020202020204" pitchFamily="34" charset="0"/>
              <a:buChar char="•"/>
            </a:pPr>
            <a:r>
              <a:rPr lang="en-US" sz="2600" b="1" dirty="0"/>
              <a:t>Discussion that can lead to discomfort and awkwardness</a:t>
            </a:r>
          </a:p>
          <a:p>
            <a:pPr lvl="1">
              <a:spcBef>
                <a:spcPts val="1200"/>
              </a:spcBef>
              <a:spcAft>
                <a:spcPts val="1200"/>
              </a:spcAft>
              <a:buFont typeface="Arial" panose="020B0604020202020204" pitchFamily="34" charset="0"/>
              <a:buChar char="•"/>
            </a:pPr>
            <a:r>
              <a:rPr lang="en-US" sz="2600" b="1" dirty="0"/>
              <a:t>Dialogue that makes people feel vulnerable or their self-esteem is implicated</a:t>
            </a:r>
          </a:p>
          <a:p>
            <a:pPr lvl="1">
              <a:spcBef>
                <a:spcPts val="1200"/>
              </a:spcBef>
              <a:spcAft>
                <a:spcPts val="1200"/>
              </a:spcAft>
              <a:buFont typeface="Arial" panose="020B0604020202020204" pitchFamily="34" charset="0"/>
              <a:buChar char="•"/>
            </a:pPr>
            <a:r>
              <a:rPr lang="en-US" sz="2600" b="1" dirty="0"/>
              <a:t>Talk regarding issues at stake that are important and the outcome uncertain</a:t>
            </a:r>
          </a:p>
          <a:p>
            <a:pPr marL="457200" lvl="1" indent="0">
              <a:spcBef>
                <a:spcPts val="600"/>
              </a:spcBef>
              <a:spcAft>
                <a:spcPts val="600"/>
              </a:spcAft>
              <a:buNone/>
            </a:pPr>
            <a:endParaRPr lang="en-US" sz="1800" b="1" dirty="0"/>
          </a:p>
          <a:p>
            <a:pPr lvl="1">
              <a:spcBef>
                <a:spcPts val="600"/>
              </a:spcBef>
              <a:spcAft>
                <a:spcPts val="600"/>
              </a:spcAft>
              <a:buFont typeface="Arial" panose="020B0604020202020204" pitchFamily="34" charset="0"/>
              <a:buChar char="•"/>
            </a:pPr>
            <a:endParaRPr lang="en-US" sz="1800" b="1" dirty="0"/>
          </a:p>
          <a:p>
            <a:pPr lvl="1">
              <a:spcBef>
                <a:spcPts val="600"/>
              </a:spcBef>
              <a:spcAft>
                <a:spcPts val="600"/>
              </a:spcAft>
              <a:buFont typeface="Arial" panose="020B0604020202020204" pitchFamily="34" charset="0"/>
              <a:buChar char="•"/>
            </a:pPr>
            <a:endParaRPr lang="en-US" sz="1800" b="1" dirty="0"/>
          </a:p>
          <a:p>
            <a:endParaRPr lang="en-US" sz="1800" b="1"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514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F19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EDF4F3F-9285-4720-AA75-E2FD4DC6F4A3}"/>
              </a:ext>
            </a:extLst>
          </p:cNvPr>
          <p:cNvPicPr>
            <a:picLocks noChangeAspect="1"/>
          </p:cNvPicPr>
          <p:nvPr/>
        </p:nvPicPr>
        <p:blipFill rotWithShape="1">
          <a:blip r:embed="rId3">
            <a:alphaModFix/>
          </a:blip>
          <a:srcRect l="14604" r="19264" b="-1"/>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4" name="TextBox 3">
            <a:extLst>
              <a:ext uri="{FF2B5EF4-FFF2-40B4-BE49-F238E27FC236}">
                <a16:creationId xmlns:a16="http://schemas.microsoft.com/office/drawing/2014/main" id="{BF2AB4C6-303F-4B82-80D9-4D7274F6A45C}"/>
              </a:ext>
            </a:extLst>
          </p:cNvPr>
          <p:cNvSpPr txBox="1"/>
          <p:nvPr/>
        </p:nvSpPr>
        <p:spPr>
          <a:xfrm>
            <a:off x="685800" y="5681990"/>
            <a:ext cx="6248400" cy="523220"/>
          </a:xfrm>
          <a:prstGeom prst="rect">
            <a:avLst/>
          </a:prstGeom>
          <a:noFill/>
        </p:spPr>
        <p:txBody>
          <a:bodyPr wrap="square" rtlCol="0">
            <a:spAutoFit/>
          </a:bodyPr>
          <a:lstStyle/>
          <a:p>
            <a:r>
              <a:rPr lang="en-US" sz="1400" dirty="0"/>
              <a:t>Stone D, Patton B, </a:t>
            </a:r>
            <a:r>
              <a:rPr lang="en-US" sz="1400" dirty="0" err="1"/>
              <a:t>Heen</a:t>
            </a:r>
            <a:r>
              <a:rPr lang="en-US" sz="1400" dirty="0"/>
              <a:t> S (2010). Difficult Conversations: How to Discuss What Matters Most. New York, NY. Penguin Books</a:t>
            </a:r>
          </a:p>
        </p:txBody>
      </p:sp>
    </p:spTree>
    <p:extLst>
      <p:ext uri="{BB962C8B-B14F-4D97-AF65-F5344CB8AC3E}">
        <p14:creationId xmlns:p14="http://schemas.microsoft.com/office/powerpoint/2010/main" val="2996972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98" name="130457A7-510A-4C31-97B0-9F6B84FBD90E" descr="644473C7-A28F-4200-8EE5-25D45CD54806@myfiosgateway">
            <a:extLst>
              <a:ext uri="{FF2B5EF4-FFF2-40B4-BE49-F238E27FC236}">
                <a16:creationId xmlns:a16="http://schemas.microsoft.com/office/drawing/2014/main" id="{ED1989C2-5E14-4618-8BF3-2A50F9F1ED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1179" y="163408"/>
            <a:ext cx="7541642" cy="3770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A6C50B3-FF91-4022-B97D-81B3356736DB}"/>
              </a:ext>
            </a:extLst>
          </p:cNvPr>
          <p:cNvSpPr txBox="1"/>
          <p:nvPr/>
        </p:nvSpPr>
        <p:spPr>
          <a:xfrm>
            <a:off x="609600" y="3124200"/>
            <a:ext cx="792479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a:ea typeface="+mn-ea"/>
                <a:cs typeface="+mn-cs"/>
              </a:rPr>
              <a:t>Which approach or strategy will you apply to your difficult conversations?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a:ea typeface="+mn-ea"/>
                <a:cs typeface="+mn-cs"/>
              </a:rPr>
              <a:t>What are your superpowers in conducting difficult conversations?</a:t>
            </a:r>
          </a:p>
        </p:txBody>
      </p:sp>
    </p:spTree>
    <p:extLst>
      <p:ext uri="{BB962C8B-B14F-4D97-AF65-F5344CB8AC3E}">
        <p14:creationId xmlns:p14="http://schemas.microsoft.com/office/powerpoint/2010/main" val="36172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a:bodyPr>
          <a:lstStyle/>
          <a:p>
            <a:pPr>
              <a:lnSpc>
                <a:spcPct val="90000"/>
              </a:lnSpc>
            </a:pPr>
            <a:r>
              <a:rPr lang="en-US" sz="2700" b="1" dirty="0"/>
              <a:t>Why We Avoid Difficult Conversation</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2394" y="2463885"/>
            <a:ext cx="3419569" cy="3979585"/>
          </a:xfrm>
        </p:spPr>
        <p:txBody>
          <a:bodyPr anchor="ctr">
            <a:normAutofit lnSpcReduction="10000"/>
          </a:bodyPr>
          <a:lstStyle/>
          <a:p>
            <a:pPr>
              <a:spcBef>
                <a:spcPts val="1200"/>
              </a:spcBef>
              <a:spcAft>
                <a:spcPts val="1200"/>
              </a:spcAft>
            </a:pPr>
            <a:r>
              <a:rPr lang="en-US" sz="2400" b="1" dirty="0"/>
              <a:t>Avoidance of negative feedback</a:t>
            </a:r>
          </a:p>
          <a:p>
            <a:pPr>
              <a:spcBef>
                <a:spcPts val="1200"/>
              </a:spcBef>
              <a:spcAft>
                <a:spcPts val="1200"/>
              </a:spcAft>
            </a:pPr>
            <a:r>
              <a:rPr lang="en-US" sz="2400" b="1" dirty="0"/>
              <a:t>Worry of worsening problem</a:t>
            </a:r>
          </a:p>
          <a:p>
            <a:pPr>
              <a:spcBef>
                <a:spcPts val="1200"/>
              </a:spcBef>
              <a:spcAft>
                <a:spcPts val="1200"/>
              </a:spcAft>
            </a:pPr>
            <a:r>
              <a:rPr lang="en-US" sz="2400" b="1" dirty="0"/>
              <a:t>Fear of negative consequences</a:t>
            </a:r>
          </a:p>
          <a:p>
            <a:pPr>
              <a:spcBef>
                <a:spcPts val="1200"/>
              </a:spcBef>
              <a:spcAft>
                <a:spcPts val="1200"/>
              </a:spcAft>
            </a:pPr>
            <a:r>
              <a:rPr lang="en-US" sz="2400" b="1" dirty="0"/>
              <a:t>Limitations on training/experience</a:t>
            </a:r>
          </a:p>
          <a:p>
            <a:endParaRPr lang="en-US" sz="1700" b="1" dirty="0"/>
          </a:p>
          <a:p>
            <a:pPr marL="0" indent="0">
              <a:buNone/>
            </a:pPr>
            <a:endParaRPr lang="en-US" sz="1700" dirty="0"/>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635C97-2272-4781-BCCA-AD1608DEF10B}"/>
              </a:ext>
            </a:extLst>
          </p:cNvPr>
          <p:cNvPicPr>
            <a:picLocks noChangeAspect="1"/>
          </p:cNvPicPr>
          <p:nvPr/>
        </p:nvPicPr>
        <p:blipFill>
          <a:blip r:embed="rId3"/>
          <a:stretch>
            <a:fillRect/>
          </a:stretch>
        </p:blipFill>
        <p:spPr>
          <a:xfrm>
            <a:off x="5032470" y="1723364"/>
            <a:ext cx="3124200" cy="3229942"/>
          </a:xfrm>
          <a:prstGeom prst="rect">
            <a:avLst/>
          </a:prstGeom>
        </p:spPr>
      </p:pic>
    </p:spTree>
    <p:extLst>
      <p:ext uri="{BB962C8B-B14F-4D97-AF65-F5344CB8AC3E}">
        <p14:creationId xmlns:p14="http://schemas.microsoft.com/office/powerpoint/2010/main" val="279149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5" name="Group 24">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6858000"/>
            <a:chOff x="7467600" y="0"/>
            <a:chExt cx="4724400" cy="6858000"/>
          </a:xfrm>
        </p:grpSpPr>
        <p:sp>
          <p:nvSpPr>
            <p:cNvPr id="26" name="Rectangle 25">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Freeform: Shape 28">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1" name="Rectangle 30">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DF546D3-23A8-4CD7-BA52-C1ADAF19EBC5}"/>
              </a:ext>
            </a:extLst>
          </p:cNvPr>
          <p:cNvSpPr>
            <a:spLocks noGrp="1"/>
          </p:cNvSpPr>
          <p:nvPr>
            <p:ph type="title"/>
          </p:nvPr>
        </p:nvSpPr>
        <p:spPr>
          <a:xfrm>
            <a:off x="857250" y="1676400"/>
            <a:ext cx="2857500" cy="3505200"/>
          </a:xfrm>
        </p:spPr>
        <p:txBody>
          <a:bodyPr anchor="t">
            <a:normAutofit/>
          </a:bodyPr>
          <a:lstStyle/>
          <a:p>
            <a:r>
              <a:rPr lang="en-US" sz="3500" b="1"/>
              <a:t>Effective Approaches to a </a:t>
            </a:r>
            <a:br>
              <a:rPr lang="en-US" sz="3500" b="1"/>
            </a:br>
            <a:r>
              <a:rPr lang="en-US" sz="3500" b="1"/>
              <a:t>Difficult Conversation</a:t>
            </a:r>
            <a:endParaRPr lang="en-US" sz="3500"/>
          </a:p>
        </p:txBody>
      </p:sp>
      <p:sp>
        <p:nvSpPr>
          <p:cNvPr id="3" name="Content Placeholder 2">
            <a:extLst>
              <a:ext uri="{FF2B5EF4-FFF2-40B4-BE49-F238E27FC236}">
                <a16:creationId xmlns:a16="http://schemas.microsoft.com/office/drawing/2014/main" id="{A0F3E589-8D55-4682-AAD3-46DA5A528115}"/>
              </a:ext>
            </a:extLst>
          </p:cNvPr>
          <p:cNvSpPr>
            <a:spLocks noGrp="1"/>
          </p:cNvSpPr>
          <p:nvPr>
            <p:ph idx="1"/>
          </p:nvPr>
        </p:nvSpPr>
        <p:spPr>
          <a:xfrm>
            <a:off x="3962400" y="1219200"/>
            <a:ext cx="4724400" cy="4724400"/>
          </a:xfrm>
        </p:spPr>
        <p:txBody>
          <a:bodyPr>
            <a:normAutofit lnSpcReduction="10000"/>
          </a:bodyPr>
          <a:lstStyle/>
          <a:p>
            <a:pPr lvl="0">
              <a:lnSpc>
                <a:spcPct val="90000"/>
              </a:lnSpc>
              <a:spcBef>
                <a:spcPts val="1200"/>
              </a:spcBef>
              <a:spcAft>
                <a:spcPts val="1200"/>
              </a:spcAft>
            </a:pPr>
            <a:r>
              <a:rPr lang="en-US" sz="2000" b="1" dirty="0">
                <a:solidFill>
                  <a:schemeClr val="tx1">
                    <a:alpha val="55000"/>
                  </a:schemeClr>
                </a:solidFill>
              </a:rPr>
              <a:t>Make adequate preparation</a:t>
            </a:r>
          </a:p>
          <a:p>
            <a:pPr lvl="0">
              <a:lnSpc>
                <a:spcPct val="90000"/>
              </a:lnSpc>
              <a:spcBef>
                <a:spcPts val="1200"/>
              </a:spcBef>
              <a:spcAft>
                <a:spcPts val="1200"/>
              </a:spcAft>
            </a:pPr>
            <a:r>
              <a:rPr lang="en-US" sz="2000" b="1" dirty="0">
                <a:solidFill>
                  <a:schemeClr val="tx1">
                    <a:alpha val="55000"/>
                  </a:schemeClr>
                </a:solidFill>
              </a:rPr>
              <a:t>Establish a clear purpose</a:t>
            </a:r>
          </a:p>
          <a:p>
            <a:pPr lvl="0">
              <a:lnSpc>
                <a:spcPct val="90000"/>
              </a:lnSpc>
              <a:spcBef>
                <a:spcPts val="1200"/>
              </a:spcBef>
              <a:spcAft>
                <a:spcPts val="1200"/>
              </a:spcAft>
            </a:pPr>
            <a:r>
              <a:rPr lang="en-US" sz="2000" b="1" dirty="0">
                <a:solidFill>
                  <a:schemeClr val="tx1">
                    <a:alpha val="55000"/>
                  </a:schemeClr>
                </a:solidFill>
              </a:rPr>
              <a:t>Provide a “safe” environment</a:t>
            </a:r>
          </a:p>
          <a:p>
            <a:pPr lvl="0">
              <a:lnSpc>
                <a:spcPct val="90000"/>
              </a:lnSpc>
              <a:spcBef>
                <a:spcPts val="1200"/>
              </a:spcBef>
              <a:spcAft>
                <a:spcPts val="1200"/>
              </a:spcAft>
            </a:pPr>
            <a:r>
              <a:rPr lang="en-US" sz="2000" b="1" dirty="0">
                <a:solidFill>
                  <a:schemeClr val="tx1">
                    <a:alpha val="55000"/>
                  </a:schemeClr>
                </a:solidFill>
              </a:rPr>
              <a:t>State benevolent intentions before honest feedback</a:t>
            </a:r>
          </a:p>
          <a:p>
            <a:pPr lvl="0">
              <a:lnSpc>
                <a:spcPct val="90000"/>
              </a:lnSpc>
              <a:spcBef>
                <a:spcPts val="1200"/>
              </a:spcBef>
              <a:spcAft>
                <a:spcPts val="1200"/>
              </a:spcAft>
            </a:pPr>
            <a:r>
              <a:rPr lang="en-US" sz="2000" b="1" dirty="0">
                <a:solidFill>
                  <a:schemeClr val="tx1">
                    <a:alpha val="55000"/>
                  </a:schemeClr>
                </a:solidFill>
              </a:rPr>
              <a:t>Manage emotions</a:t>
            </a:r>
          </a:p>
          <a:p>
            <a:pPr lvl="0">
              <a:lnSpc>
                <a:spcPct val="90000"/>
              </a:lnSpc>
              <a:spcBef>
                <a:spcPts val="1200"/>
              </a:spcBef>
              <a:spcAft>
                <a:spcPts val="1200"/>
              </a:spcAft>
            </a:pPr>
            <a:r>
              <a:rPr lang="en-US" sz="2000" b="1" dirty="0">
                <a:solidFill>
                  <a:schemeClr val="tx1">
                    <a:alpha val="55000"/>
                  </a:schemeClr>
                </a:solidFill>
              </a:rPr>
              <a:t>Show empathy</a:t>
            </a:r>
          </a:p>
          <a:p>
            <a:pPr lvl="0">
              <a:lnSpc>
                <a:spcPct val="90000"/>
              </a:lnSpc>
              <a:spcBef>
                <a:spcPts val="1200"/>
              </a:spcBef>
              <a:spcAft>
                <a:spcPts val="1200"/>
              </a:spcAft>
            </a:pPr>
            <a:r>
              <a:rPr lang="en-US" sz="2000" b="1" dirty="0">
                <a:solidFill>
                  <a:schemeClr val="tx1">
                    <a:alpha val="55000"/>
                  </a:schemeClr>
                </a:solidFill>
              </a:rPr>
              <a:t>Engage in active listening</a:t>
            </a:r>
          </a:p>
          <a:p>
            <a:pPr lvl="0">
              <a:lnSpc>
                <a:spcPct val="90000"/>
              </a:lnSpc>
              <a:spcBef>
                <a:spcPts val="1200"/>
              </a:spcBef>
              <a:spcAft>
                <a:spcPts val="1200"/>
              </a:spcAft>
            </a:pPr>
            <a:r>
              <a:rPr lang="en-US" sz="2000" b="1" dirty="0">
                <a:solidFill>
                  <a:schemeClr val="tx1">
                    <a:alpha val="55000"/>
                  </a:schemeClr>
                </a:solidFill>
              </a:rPr>
              <a:t>Remember your ABCs</a:t>
            </a:r>
          </a:p>
          <a:p>
            <a:pPr>
              <a:lnSpc>
                <a:spcPct val="90000"/>
              </a:lnSpc>
            </a:pPr>
            <a:endParaRPr lang="en-US" sz="1300" dirty="0">
              <a:solidFill>
                <a:schemeClr val="tx1">
                  <a:alpha val="55000"/>
                </a:schemeClr>
              </a:solidFill>
            </a:endParaRPr>
          </a:p>
        </p:txBody>
      </p:sp>
    </p:spTree>
    <p:extLst>
      <p:ext uri="{BB962C8B-B14F-4D97-AF65-F5344CB8AC3E}">
        <p14:creationId xmlns:p14="http://schemas.microsoft.com/office/powerpoint/2010/main" val="149005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FBB2-D33A-43E5-B0E0-3C4B198C5B86}"/>
              </a:ext>
            </a:extLst>
          </p:cNvPr>
          <p:cNvSpPr>
            <a:spLocks noGrp="1"/>
          </p:cNvSpPr>
          <p:nvPr>
            <p:ph type="title"/>
          </p:nvPr>
        </p:nvSpPr>
        <p:spPr>
          <a:xfrm>
            <a:off x="762000" y="384729"/>
            <a:ext cx="5605629" cy="994172"/>
          </a:xfrm>
        </p:spPr>
        <p:txBody>
          <a:bodyPr>
            <a:normAutofit/>
          </a:bodyPr>
          <a:lstStyle/>
          <a:p>
            <a:r>
              <a:rPr lang="en-US" sz="3600" b="1" dirty="0"/>
              <a:t>Make Adequate Preparation</a:t>
            </a:r>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DC8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D105D55-9A01-4FCF-A3EE-BAFB71CDE181}"/>
              </a:ext>
            </a:extLst>
          </p:cNvPr>
          <p:cNvPicPr>
            <a:picLocks noChangeAspect="1"/>
          </p:cNvPicPr>
          <p:nvPr/>
        </p:nvPicPr>
        <p:blipFill>
          <a:blip r:embed="rId2"/>
          <a:stretch>
            <a:fillRect/>
          </a:stretch>
        </p:blipFill>
        <p:spPr>
          <a:xfrm>
            <a:off x="6465356" y="2983440"/>
            <a:ext cx="1462672" cy="906856"/>
          </a:xfrm>
          <a:prstGeom prst="rect">
            <a:avLst/>
          </a:prstGeom>
        </p:spPr>
      </p:pic>
      <p:graphicFrame>
        <p:nvGraphicFramePr>
          <p:cNvPr id="17" name="Content Placeholder 2">
            <a:extLst>
              <a:ext uri="{FF2B5EF4-FFF2-40B4-BE49-F238E27FC236}">
                <a16:creationId xmlns:a16="http://schemas.microsoft.com/office/drawing/2014/main" id="{12886540-B884-B538-A64E-4EA66732B122}"/>
              </a:ext>
            </a:extLst>
          </p:cNvPr>
          <p:cNvGraphicFramePr>
            <a:graphicFrameLocks noGrp="1"/>
          </p:cNvGraphicFramePr>
          <p:nvPr>
            <p:ph idx="1"/>
          </p:nvPr>
        </p:nvGraphicFramePr>
        <p:xfrm>
          <a:off x="51427" y="1295400"/>
          <a:ext cx="6196973"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A3D3005-392B-4B7F-A9E0-43CDC8D866FE}"/>
              </a:ext>
            </a:extLst>
          </p:cNvPr>
          <p:cNvSpPr txBox="1"/>
          <p:nvPr/>
        </p:nvSpPr>
        <p:spPr>
          <a:xfrm>
            <a:off x="3352800" y="5875882"/>
            <a:ext cx="3303235" cy="590931"/>
          </a:xfrm>
          <a:prstGeom prst="rect">
            <a:avLst/>
          </a:prstGeom>
          <a:noFill/>
        </p:spPr>
        <p:txBody>
          <a:bodyPr wrap="square" rtlCol="0">
            <a:spAutoFit/>
          </a:bodyPr>
          <a:lstStyle/>
          <a:p>
            <a:pPr marL="0" marR="0" lvl="0" indent="0" algn="just" defTabSz="914400" rtl="0" eaLnBrk="1" fontAlgn="auto" latinLnBrk="0" hangingPunct="1">
              <a:lnSpc>
                <a:spcPct val="90000"/>
              </a:lnSpc>
              <a:spcBef>
                <a:spcPct val="200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Patterson K,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Grenny</a:t>
            </a:r>
            <a:r>
              <a:rPr kumimoji="0" lang="en-US" sz="1200" b="0" i="0" u="none" strike="noStrike" kern="1200" cap="none" spc="0" normalizeH="0" baseline="0" noProof="0" dirty="0">
                <a:ln>
                  <a:noFill/>
                </a:ln>
                <a:solidFill>
                  <a:prstClr val="black"/>
                </a:solidFill>
                <a:effectLst/>
                <a:uLnTx/>
                <a:uFillTx/>
                <a:latin typeface="Calibri"/>
                <a:ea typeface="+mn-ea"/>
                <a:cs typeface="+mn-cs"/>
              </a:rPr>
              <a:t> J, McMillan 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Switzler</a:t>
            </a:r>
            <a:r>
              <a:rPr kumimoji="0" lang="en-US" sz="1200" b="0" i="0" u="none" strike="noStrike" kern="1200" cap="none" spc="0" normalizeH="0" baseline="0" noProof="0" dirty="0">
                <a:ln>
                  <a:noFill/>
                </a:ln>
                <a:solidFill>
                  <a:prstClr val="black"/>
                </a:solidFill>
                <a:effectLst/>
                <a:uLnTx/>
                <a:uFillTx/>
                <a:latin typeface="Calibri"/>
                <a:ea typeface="+mn-ea"/>
                <a:cs typeface="+mn-cs"/>
              </a:rPr>
              <a:t> A (2012). Crucial Conversations: Tools for talking when stakes are high. McGraw Hill</a:t>
            </a:r>
          </a:p>
        </p:txBody>
      </p:sp>
    </p:spTree>
    <p:extLst>
      <p:ext uri="{BB962C8B-B14F-4D97-AF65-F5344CB8AC3E}">
        <p14:creationId xmlns:p14="http://schemas.microsoft.com/office/powerpoint/2010/main" val="56431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58B51-4AF8-4E9D-AF66-D14C2C692F9D}"/>
              </a:ext>
            </a:extLst>
          </p:cNvPr>
          <p:cNvSpPr>
            <a:spLocks noGrp="1"/>
          </p:cNvSpPr>
          <p:nvPr>
            <p:ph type="title"/>
          </p:nvPr>
        </p:nvSpPr>
        <p:spPr>
          <a:xfrm>
            <a:off x="480060" y="4777739"/>
            <a:ext cx="2564242" cy="1412119"/>
          </a:xfrm>
        </p:spPr>
        <p:txBody>
          <a:bodyPr>
            <a:normAutofit/>
          </a:bodyPr>
          <a:lstStyle/>
          <a:p>
            <a:pPr>
              <a:lnSpc>
                <a:spcPct val="90000"/>
              </a:lnSpc>
            </a:pPr>
            <a:r>
              <a:rPr lang="en-US" sz="2900" b="1" dirty="0"/>
              <a:t>Establish a Clear Purpose</a:t>
            </a:r>
          </a:p>
        </p:txBody>
      </p:sp>
      <p:pic>
        <p:nvPicPr>
          <p:cNvPr id="4" name="Picture 3">
            <a:extLst>
              <a:ext uri="{FF2B5EF4-FFF2-40B4-BE49-F238E27FC236}">
                <a16:creationId xmlns:a16="http://schemas.microsoft.com/office/drawing/2014/main" id="{C47976B0-46F3-4172-8125-BE9BC09E0057}"/>
              </a:ext>
            </a:extLst>
          </p:cNvPr>
          <p:cNvPicPr>
            <a:picLocks noChangeAspect="1"/>
          </p:cNvPicPr>
          <p:nvPr/>
        </p:nvPicPr>
        <p:blipFill rotWithShape="1">
          <a:blip r:embed="rId2"/>
          <a:srcRect l="11866" r="10904"/>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E1D7F8-6590-4B6B-A876-4200D8AF1F14}"/>
              </a:ext>
            </a:extLst>
          </p:cNvPr>
          <p:cNvSpPr>
            <a:spLocks noGrp="1"/>
          </p:cNvSpPr>
          <p:nvPr>
            <p:ph idx="1"/>
          </p:nvPr>
        </p:nvSpPr>
        <p:spPr>
          <a:xfrm>
            <a:off x="3490720" y="4777739"/>
            <a:ext cx="5173220" cy="1399223"/>
          </a:xfrm>
        </p:spPr>
        <p:txBody>
          <a:bodyPr anchor="ctr">
            <a:normAutofit/>
          </a:bodyPr>
          <a:lstStyle/>
          <a:p>
            <a:r>
              <a:rPr lang="en-US" sz="2400" b="1" dirty="0"/>
              <a:t>Mutual purpose</a:t>
            </a:r>
          </a:p>
          <a:p>
            <a:r>
              <a:rPr lang="en-US" sz="2400" b="1" dirty="0"/>
              <a:t>Shared goals</a:t>
            </a:r>
          </a:p>
        </p:txBody>
      </p:sp>
    </p:spTree>
    <p:extLst>
      <p:ext uri="{BB962C8B-B14F-4D97-AF65-F5344CB8AC3E}">
        <p14:creationId xmlns:p14="http://schemas.microsoft.com/office/powerpoint/2010/main" val="302797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3886B-2F1B-428E-A6FB-E43BE873E078}"/>
              </a:ext>
            </a:extLst>
          </p:cNvPr>
          <p:cNvSpPr>
            <a:spLocks noGrp="1"/>
          </p:cNvSpPr>
          <p:nvPr>
            <p:ph type="title"/>
          </p:nvPr>
        </p:nvSpPr>
        <p:spPr>
          <a:xfrm>
            <a:off x="480060" y="325369"/>
            <a:ext cx="3276451" cy="1956841"/>
          </a:xfrm>
        </p:spPr>
        <p:txBody>
          <a:bodyPr anchor="b">
            <a:normAutofit/>
          </a:bodyPr>
          <a:lstStyle/>
          <a:p>
            <a:pPr>
              <a:lnSpc>
                <a:spcPct val="90000"/>
              </a:lnSpc>
            </a:pPr>
            <a:r>
              <a:rPr lang="en-US" sz="4300" b="1" dirty="0"/>
              <a:t>Provide a “safe” environment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71A183-AE47-4066-B645-411C84538478}"/>
              </a:ext>
            </a:extLst>
          </p:cNvPr>
          <p:cNvSpPr>
            <a:spLocks noGrp="1"/>
          </p:cNvSpPr>
          <p:nvPr>
            <p:ph idx="1"/>
          </p:nvPr>
        </p:nvSpPr>
        <p:spPr>
          <a:xfrm>
            <a:off x="480060" y="2910066"/>
            <a:ext cx="4396740" cy="3283501"/>
          </a:xfrm>
        </p:spPr>
        <p:txBody>
          <a:bodyPr>
            <a:normAutofit/>
          </a:bodyPr>
          <a:lstStyle/>
          <a:p>
            <a:pPr>
              <a:spcBef>
                <a:spcPts val="600"/>
              </a:spcBef>
              <a:spcAft>
                <a:spcPts val="600"/>
              </a:spcAft>
            </a:pPr>
            <a:r>
              <a:rPr lang="en-US" sz="2400" b="1" dirty="0"/>
              <a:t>Establish trust</a:t>
            </a:r>
          </a:p>
          <a:p>
            <a:pPr>
              <a:spcBef>
                <a:spcPts val="600"/>
              </a:spcBef>
              <a:spcAft>
                <a:spcPts val="600"/>
              </a:spcAft>
            </a:pPr>
            <a:r>
              <a:rPr lang="en-US" sz="2400" b="1" dirty="0"/>
              <a:t>Provide private meeting space</a:t>
            </a:r>
          </a:p>
          <a:p>
            <a:pPr>
              <a:spcBef>
                <a:spcPts val="600"/>
              </a:spcBef>
              <a:spcAft>
                <a:spcPts val="600"/>
              </a:spcAft>
            </a:pPr>
            <a:r>
              <a:rPr lang="en-US" sz="2400" b="1" dirty="0"/>
              <a:t>Create comfortable environment</a:t>
            </a:r>
          </a:p>
          <a:p>
            <a:pPr>
              <a:spcBef>
                <a:spcPts val="600"/>
              </a:spcBef>
              <a:spcAft>
                <a:spcPts val="600"/>
              </a:spcAft>
            </a:pPr>
            <a:r>
              <a:rPr lang="en-US" sz="2400" b="1" dirty="0"/>
              <a:t>Show respect</a:t>
            </a:r>
          </a:p>
          <a:p>
            <a:pPr>
              <a:spcBef>
                <a:spcPts val="600"/>
              </a:spcBef>
              <a:spcAft>
                <a:spcPts val="600"/>
              </a:spcAft>
            </a:pPr>
            <a:r>
              <a:rPr lang="en-US" sz="2400" b="1" dirty="0"/>
              <a:t>Be present</a:t>
            </a:r>
          </a:p>
        </p:txBody>
      </p:sp>
      <p:pic>
        <p:nvPicPr>
          <p:cNvPr id="4" name="Picture 3">
            <a:extLst>
              <a:ext uri="{FF2B5EF4-FFF2-40B4-BE49-F238E27FC236}">
                <a16:creationId xmlns:a16="http://schemas.microsoft.com/office/drawing/2014/main" id="{AEA8B58C-61CC-42D7-BFB6-3AA94404465D}"/>
              </a:ext>
            </a:extLst>
          </p:cNvPr>
          <p:cNvPicPr>
            <a:picLocks noChangeAspect="1"/>
          </p:cNvPicPr>
          <p:nvPr/>
        </p:nvPicPr>
        <p:blipFill rotWithShape="1">
          <a:blip r:embed="rId2"/>
          <a:srcRect l="18985" r="19515" b="-2"/>
          <a:stretch/>
        </p:blipFill>
        <p:spPr>
          <a:xfrm>
            <a:off x="4995416" y="914400"/>
            <a:ext cx="4148584" cy="551473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9938304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2518</Words>
  <Application>Microsoft Office PowerPoint</Application>
  <PresentationFormat>On-screen Show (4:3)</PresentationFormat>
  <Paragraphs>313</Paragraphs>
  <Slides>40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Black</vt:lpstr>
      <vt:lpstr>Calibri</vt:lpstr>
      <vt:lpstr>Lucida Handwriting</vt:lpstr>
      <vt:lpstr>Office Theme</vt:lpstr>
      <vt:lpstr>From Struggles to Success:  How to Conduct Difficult Conversations at Work</vt:lpstr>
      <vt:lpstr>Disclosures</vt:lpstr>
      <vt:lpstr>Objectives</vt:lpstr>
      <vt:lpstr>What is a Difficult Conversation?</vt:lpstr>
      <vt:lpstr>Why We Avoid Difficult Conversation</vt:lpstr>
      <vt:lpstr>Effective Approaches to a  Difficult Conversation</vt:lpstr>
      <vt:lpstr>Make Adequate Preparation</vt:lpstr>
      <vt:lpstr>Establish a Clear Purpose</vt:lpstr>
      <vt:lpstr>Provide a “safe” environment</vt:lpstr>
      <vt:lpstr>Provide a “safe” environment</vt:lpstr>
      <vt:lpstr>Contrasting</vt:lpstr>
      <vt:lpstr>Let’s Practice Contrasting</vt:lpstr>
      <vt:lpstr>State Benevolent Intentions </vt:lpstr>
      <vt:lpstr>Manage Emotions </vt:lpstr>
      <vt:lpstr>Show Empathy</vt:lpstr>
      <vt:lpstr>Engage in Active Listening</vt:lpstr>
      <vt:lpstr>PowerPoint Presentation</vt:lpstr>
      <vt:lpstr> Strategies for Difficult Conversation</vt:lpstr>
      <vt:lpstr>Naming the Dynamic</vt:lpstr>
      <vt:lpstr>Validation</vt:lpstr>
      <vt:lpstr>Normalization</vt:lpstr>
      <vt:lpstr>Generalization</vt:lpstr>
      <vt:lpstr>Paraphrasing</vt:lpstr>
      <vt:lpstr>Broadening</vt:lpstr>
      <vt:lpstr>Previewing</vt:lpstr>
      <vt:lpstr>Importance of silence</vt:lpstr>
      <vt:lpstr> Applying Strategies to Difficult Conversations</vt:lpstr>
      <vt:lpstr>Using reactive strategies in sequential fashion – illustrative example 1 Cody is frustrated because he does not have the right statistical tools to complete his research project. </vt:lpstr>
      <vt:lpstr>Let’s Practice  Using Reactive Strategies</vt:lpstr>
      <vt:lpstr>Using reactive strategies in sequential fashion – illustrative example 2 Anna is disengaged with CICU rounds because she plans to work in retail pharmacy after graduation. </vt:lpstr>
      <vt:lpstr>Moving to Action and Results</vt:lpstr>
      <vt:lpstr> Summary</vt:lpstr>
      <vt:lpstr>Assessment Question #1</vt:lpstr>
      <vt:lpstr>Assessment Question #2</vt:lpstr>
      <vt:lpstr>Assessment Question #3  The following approaches can be used as you begin to share your views:</vt:lpstr>
      <vt:lpstr>Assessment Question #4</vt:lpstr>
      <vt:lpstr>Assessment Question #5  Which element(s) should you include in your plan of action?</vt:lpstr>
      <vt:lpstr>References and additional resources</vt:lpstr>
      <vt:lpstr>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Struggle to Success:  How to Conduct Difficult Conversations with Students/Residents</dc:title>
  <dc:creator>Angela Cheng</dc:creator>
  <cp:lastModifiedBy>Angela Cheng</cp:lastModifiedBy>
  <cp:revision>17</cp:revision>
  <cp:lastPrinted>2022-04-05T18:26:16Z</cp:lastPrinted>
  <dcterms:created xsi:type="dcterms:W3CDTF">2021-09-15T18:33:20Z</dcterms:created>
  <dcterms:modified xsi:type="dcterms:W3CDTF">2022-04-05T18:29:32Z</dcterms:modified>
</cp:coreProperties>
</file>