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handoutMasterIdLst>
    <p:handoutMasterId r:id="rId21"/>
  </p:handoutMasterIdLst>
  <p:sldIdLst>
    <p:sldId id="256" r:id="rId2"/>
    <p:sldId id="267" r:id="rId3"/>
    <p:sldId id="257" r:id="rId4"/>
    <p:sldId id="261" r:id="rId5"/>
    <p:sldId id="258" r:id="rId6"/>
    <p:sldId id="259" r:id="rId7"/>
    <p:sldId id="260" r:id="rId8"/>
    <p:sldId id="262" r:id="rId9"/>
    <p:sldId id="263" r:id="rId10"/>
    <p:sldId id="284" r:id="rId11"/>
    <p:sldId id="266" r:id="rId12"/>
    <p:sldId id="268" r:id="rId13"/>
    <p:sldId id="283" r:id="rId14"/>
    <p:sldId id="271" r:id="rId15"/>
    <p:sldId id="281" r:id="rId16"/>
    <p:sldId id="274" r:id="rId17"/>
    <p:sldId id="280"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B623B5-9587-4980-9E20-D860ECA9505C}">
          <p14:sldIdLst>
            <p14:sldId id="256"/>
            <p14:sldId id="267"/>
            <p14:sldId id="257"/>
            <p14:sldId id="261"/>
            <p14:sldId id="258"/>
            <p14:sldId id="259"/>
            <p14:sldId id="260"/>
            <p14:sldId id="262"/>
            <p14:sldId id="263"/>
            <p14:sldId id="284"/>
            <p14:sldId id="266"/>
            <p14:sldId id="268"/>
            <p14:sldId id="283"/>
            <p14:sldId id="271"/>
            <p14:sldId id="281"/>
            <p14:sldId id="274"/>
          </p14:sldIdLst>
        </p14:section>
        <p14:section name="Untitled Section" id="{FA65B452-7AF7-479D-910C-0D1C04F64A1A}">
          <p14:sldIdLst>
            <p14:sldId id="280"/>
            <p14:sldId id="26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24" y="2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08E1AE-F6C7-4697-AAD9-DE896749F4F0}" type="datetimeFigureOut">
              <a:rPr lang="en-US" smtClean="0"/>
              <a:t>5/7/2015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5DB41B-C084-47D9-B8E4-9FA54E457F67}" type="slidenum">
              <a:rPr lang="en-US" smtClean="0"/>
              <a:t>‹#›</a:t>
            </a:fld>
            <a:endParaRPr lang="en-US"/>
          </a:p>
        </p:txBody>
      </p:sp>
    </p:spTree>
    <p:extLst>
      <p:ext uri="{BB962C8B-B14F-4D97-AF65-F5344CB8AC3E}">
        <p14:creationId xmlns:p14="http://schemas.microsoft.com/office/powerpoint/2010/main" val="3923020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3E316-E9E0-49A8-B872-38600949E24F}" type="datetimeFigureOut">
              <a:rPr lang="en-US" smtClean="0"/>
              <a:t>5/7/2015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496F3-93E2-468B-99CB-531BE0899107}" type="slidenum">
              <a:rPr lang="en-US" smtClean="0"/>
              <a:t>‹#›</a:t>
            </a:fld>
            <a:endParaRPr lang="en-US"/>
          </a:p>
        </p:txBody>
      </p:sp>
    </p:spTree>
    <p:extLst>
      <p:ext uri="{BB962C8B-B14F-4D97-AF65-F5344CB8AC3E}">
        <p14:creationId xmlns:p14="http://schemas.microsoft.com/office/powerpoint/2010/main" val="188876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page</a:t>
            </a:r>
          </a:p>
          <a:p>
            <a:endParaRPr lang="en-US" dirty="0"/>
          </a:p>
          <a:p>
            <a:r>
              <a:rPr lang="en-US" dirty="0" smtClean="0"/>
              <a:t>Add your name on title slide</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1</a:t>
            </a:fld>
            <a:endParaRPr lang="en-US"/>
          </a:p>
        </p:txBody>
      </p:sp>
    </p:spTree>
    <p:extLst>
      <p:ext uri="{BB962C8B-B14F-4D97-AF65-F5344CB8AC3E}">
        <p14:creationId xmlns:p14="http://schemas.microsoft.com/office/powerpoint/2010/main" val="267623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national and state </a:t>
            </a:r>
            <a:r>
              <a:rPr lang="en-US" dirty="0" err="1" smtClean="0"/>
              <a:t>organiza</a:t>
            </a:r>
            <a:endParaRPr lang="en-US" dirty="0" smtClean="0"/>
          </a:p>
          <a:p>
            <a:r>
              <a:rPr lang="en-US" dirty="0" err="1" smtClean="0"/>
              <a:t>tions</a:t>
            </a:r>
            <a:r>
              <a:rPr lang="en-US" baseline="0" dirty="0" smtClean="0"/>
              <a:t> for Pharmacists, Interns and Student may be interested in. </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10</a:t>
            </a:fld>
            <a:endParaRPr lang="en-US"/>
          </a:p>
        </p:txBody>
      </p:sp>
    </p:spTree>
    <p:extLst>
      <p:ext uri="{BB962C8B-B14F-4D97-AF65-F5344CB8AC3E}">
        <p14:creationId xmlns:p14="http://schemas.microsoft.com/office/powerpoint/2010/main" val="285491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1 in particular.    It serves pharmacists and other who work in or with hospitals or health systems</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11</a:t>
            </a:fld>
            <a:endParaRPr lang="en-US"/>
          </a:p>
        </p:txBody>
      </p:sp>
    </p:spTree>
    <p:extLst>
      <p:ext uri="{BB962C8B-B14F-4D97-AF65-F5344CB8AC3E}">
        <p14:creationId xmlns:p14="http://schemas.microsoft.com/office/powerpoint/2010/main" val="2488145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a:t>
            </a:r>
            <a:r>
              <a:rPr lang="en-US" baseline="0" dirty="0" smtClean="0"/>
              <a:t> NYSCHP?  </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12</a:t>
            </a:fld>
            <a:endParaRPr lang="en-US"/>
          </a:p>
        </p:txBody>
      </p:sp>
    </p:spTree>
    <p:extLst>
      <p:ext uri="{BB962C8B-B14F-4D97-AF65-F5344CB8AC3E}">
        <p14:creationId xmlns:p14="http://schemas.microsoft.com/office/powerpoint/2010/main" val="1320467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New York State is large,</a:t>
            </a:r>
            <a:r>
              <a:rPr lang="en-US" baseline="0" dirty="0" smtClean="0"/>
              <a:t> the state has also been divided into to local/regional chapters to better serve you with additional activities and programs</a:t>
            </a:r>
          </a:p>
          <a:p>
            <a:endParaRPr lang="en-US" dirty="0"/>
          </a:p>
          <a:p>
            <a:r>
              <a:rPr lang="en-US" dirty="0" smtClean="0"/>
              <a:t>Regional chapters also have programs and activities.  </a:t>
            </a:r>
          </a:p>
          <a:p>
            <a:endParaRPr lang="en-US" dirty="0"/>
          </a:p>
          <a:p>
            <a:r>
              <a:rPr lang="en-US" dirty="0" smtClean="0"/>
              <a:t>A membership in NYSCHP includes a membership to a local chapter. </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13</a:t>
            </a:fld>
            <a:endParaRPr lang="en-US"/>
          </a:p>
        </p:txBody>
      </p:sp>
    </p:spTree>
    <p:extLst>
      <p:ext uri="{BB962C8B-B14F-4D97-AF65-F5344CB8AC3E}">
        <p14:creationId xmlns:p14="http://schemas.microsoft.com/office/powerpoint/2010/main" val="286702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4496F3-93E2-468B-99CB-531BE0899107}" type="slidenum">
              <a:rPr lang="en-US" smtClean="0"/>
              <a:t>14</a:t>
            </a:fld>
            <a:endParaRPr lang="en-US"/>
          </a:p>
        </p:txBody>
      </p:sp>
    </p:spTree>
    <p:extLst>
      <p:ext uri="{BB962C8B-B14F-4D97-AF65-F5344CB8AC3E}">
        <p14:creationId xmlns:p14="http://schemas.microsoft.com/office/powerpoint/2010/main" val="114106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4496F3-93E2-468B-99CB-531BE0899107}" type="slidenum">
              <a:rPr lang="en-US" smtClean="0"/>
              <a:t>15</a:t>
            </a:fld>
            <a:endParaRPr lang="en-US"/>
          </a:p>
        </p:txBody>
      </p:sp>
    </p:spTree>
    <p:extLst>
      <p:ext uri="{BB962C8B-B14F-4D97-AF65-F5344CB8AC3E}">
        <p14:creationId xmlns:p14="http://schemas.microsoft.com/office/powerpoint/2010/main" val="622231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wide and regional meetings</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16</a:t>
            </a:fld>
            <a:endParaRPr lang="en-US"/>
          </a:p>
        </p:txBody>
      </p:sp>
    </p:spTree>
    <p:extLst>
      <p:ext uri="{BB962C8B-B14F-4D97-AF65-F5344CB8AC3E}">
        <p14:creationId xmlns:p14="http://schemas.microsoft.com/office/powerpoint/2010/main" val="4101922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about membership types and rates</a:t>
            </a:r>
          </a:p>
          <a:p>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17</a:t>
            </a:fld>
            <a:endParaRPr lang="en-US"/>
          </a:p>
        </p:txBody>
      </p:sp>
    </p:spTree>
    <p:extLst>
      <p:ext uri="{BB962C8B-B14F-4D97-AF65-F5344CB8AC3E}">
        <p14:creationId xmlns:p14="http://schemas.microsoft.com/office/powerpoint/2010/main" val="264458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4496F3-93E2-468B-99CB-531BE0899107}" type="slidenum">
              <a:rPr lang="en-US" smtClean="0"/>
              <a:t>18</a:t>
            </a:fld>
            <a:endParaRPr lang="en-US"/>
          </a:p>
        </p:txBody>
      </p:sp>
    </p:spTree>
    <p:extLst>
      <p:ext uri="{BB962C8B-B14F-4D97-AF65-F5344CB8AC3E}">
        <p14:creationId xmlns:p14="http://schemas.microsoft.com/office/powerpoint/2010/main" val="66181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Self  from where, involvement</a:t>
            </a:r>
            <a:r>
              <a:rPr lang="en-US" dirty="0" smtClean="0"/>
              <a:t> in organization</a:t>
            </a:r>
          </a:p>
          <a:p>
            <a:endParaRPr lang="en-US" baseline="0" dirty="0" smtClean="0"/>
          </a:p>
          <a:p>
            <a:endParaRPr lang="en-US" baseline="0" dirty="0" smtClean="0"/>
          </a:p>
          <a:p>
            <a:r>
              <a:rPr lang="en-US" baseline="0" dirty="0" smtClean="0"/>
              <a:t>Here to talk about the value of being a member of a professional organization</a:t>
            </a:r>
          </a:p>
          <a:p>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2</a:t>
            </a:fld>
            <a:endParaRPr lang="en-US"/>
          </a:p>
        </p:txBody>
      </p:sp>
    </p:spTree>
    <p:extLst>
      <p:ext uri="{BB962C8B-B14F-4D97-AF65-F5344CB8AC3E}">
        <p14:creationId xmlns:p14="http://schemas.microsoft.com/office/powerpoint/2010/main" val="51007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join a professional organization?</a:t>
            </a:r>
          </a:p>
          <a:p>
            <a:r>
              <a:rPr lang="en-US" dirty="0" smtClean="0"/>
              <a:t>People like to belong</a:t>
            </a:r>
            <a:r>
              <a:rPr lang="en-US" baseline="0" dirty="0" smtClean="0"/>
              <a:t> to groups   Many of us have been members of groups and not really aware we are.  </a:t>
            </a:r>
          </a:p>
          <a:p>
            <a:r>
              <a:rPr lang="en-US" baseline="0" dirty="0" smtClean="0"/>
              <a:t>Who was a girl scout or boy scout growing up?    Band or Chorus?  Church or Temple group?  These are all groups similar to a professional organization  </a:t>
            </a:r>
          </a:p>
          <a:p>
            <a:r>
              <a:rPr lang="en-US" baseline="0" dirty="0" smtClean="0"/>
              <a:t>through these groups we meet people, completed projects.  Allowed you to see leadership skills in a small group and in yourself and not necessarily</a:t>
            </a:r>
            <a:r>
              <a:rPr lang="en-US" dirty="0" smtClean="0"/>
              <a:t> in front of co workers. </a:t>
            </a:r>
            <a:endParaRPr lang="en-US" baseline="0" dirty="0" smtClean="0"/>
          </a:p>
          <a:p>
            <a:r>
              <a:rPr lang="en-US" baseline="0" dirty="0" smtClean="0"/>
              <a:t>Have some fun. </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3</a:t>
            </a:fld>
            <a:endParaRPr lang="en-US"/>
          </a:p>
        </p:txBody>
      </p:sp>
    </p:spTree>
    <p:extLst>
      <p:ext uri="{BB962C8B-B14F-4D97-AF65-F5344CB8AC3E}">
        <p14:creationId xmlns:p14="http://schemas.microsoft.com/office/powerpoint/2010/main" val="197660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Networking is a supportive system of sharing information and services among individuals and groups having a common interest: or as a verb it is  to cultivate people who can be helpful to one professionally, especially in finding employment or moving to a higher position: </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4</a:t>
            </a:fld>
            <a:endParaRPr lang="en-US"/>
          </a:p>
        </p:txBody>
      </p:sp>
    </p:spTree>
    <p:extLst>
      <p:ext uri="{BB962C8B-B14F-4D97-AF65-F5344CB8AC3E}">
        <p14:creationId xmlns:p14="http://schemas.microsoft.com/office/powerpoint/2010/main" val="252723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organizations allow you to expand your network</a:t>
            </a:r>
          </a:p>
          <a:p>
            <a:r>
              <a:rPr lang="en-US" dirty="0" smtClean="0"/>
              <a:t>Groups meet through</a:t>
            </a:r>
            <a:r>
              <a:rPr lang="en-US" baseline="0" dirty="0" smtClean="0"/>
              <a:t> out the year and the meetings are opportunities to you to meet others there to participate in the common event.  By meeting others you can share and expand on ideas, gain knowledge about what the profession is about.    It is another way for you to develop and show others your skills outside of a work or school environment.    To others, this shows you have initiative. </a:t>
            </a:r>
          </a:p>
          <a:p>
            <a:r>
              <a:rPr lang="en-US" baseline="0" dirty="0" smtClean="0"/>
              <a:t>A mentor is </a:t>
            </a:r>
            <a:r>
              <a:rPr lang="en-US" dirty="0" smtClean="0"/>
              <a:t>an influential senior sponsor or supporter or a wise and trusted counselor or teacher.  Not necessarily your boss but someone who can help guide you or act as sounding board</a:t>
            </a:r>
            <a:r>
              <a:rPr lang="en-US" baseline="0" dirty="0" smtClean="0"/>
              <a:t> for your ideas, questions, concerns.  </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5</a:t>
            </a:fld>
            <a:endParaRPr lang="en-US"/>
          </a:p>
        </p:txBody>
      </p:sp>
    </p:spTree>
    <p:extLst>
      <p:ext uri="{BB962C8B-B14F-4D97-AF65-F5344CB8AC3E}">
        <p14:creationId xmlns:p14="http://schemas.microsoft.com/office/powerpoint/2010/main" val="412350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 and networking allow you to find out about positions at other work locations.  Career opportunities</a:t>
            </a:r>
            <a:r>
              <a:rPr lang="en-US" baseline="0" dirty="0" smtClean="0"/>
              <a:t> can be formal such as job listings or informal such as Joe is leaving or I have to work extra because Joe left.  Hmm  I am interested in Joe’s type of position.  Who should I talk to about it?  </a:t>
            </a:r>
          </a:p>
          <a:p>
            <a:r>
              <a:rPr lang="en-US" baseline="0" dirty="0" smtClean="0"/>
              <a:t>Organizations are also good places to update your knowledge and skills through their programs. </a:t>
            </a:r>
          </a:p>
          <a:p>
            <a:r>
              <a:rPr lang="en-US" baseline="0" dirty="0" smtClean="0"/>
              <a:t>Memberships in professional organizations show others that you are connected to your profession and interested in moving it ahead.  It shows initiative. </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6</a:t>
            </a:fld>
            <a:endParaRPr lang="en-US"/>
          </a:p>
        </p:txBody>
      </p:sp>
    </p:spTree>
    <p:extLst>
      <p:ext uri="{BB962C8B-B14F-4D97-AF65-F5344CB8AC3E}">
        <p14:creationId xmlns:p14="http://schemas.microsoft.com/office/powerpoint/2010/main" val="419145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organizations</a:t>
            </a:r>
            <a:r>
              <a:rPr lang="en-US" baseline="0" dirty="0" smtClean="0"/>
              <a:t> provide you access to materials about your professions.  </a:t>
            </a:r>
          </a:p>
          <a:p>
            <a:r>
              <a:rPr lang="en-US" baseline="0" dirty="0" smtClean="0"/>
              <a:t>Networking can also provide access as you have met someone who has knowledge so you may ask a question or seek their advice about how to handle a problem. </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7</a:t>
            </a:fld>
            <a:endParaRPr lang="en-US"/>
          </a:p>
        </p:txBody>
      </p:sp>
    </p:spTree>
    <p:extLst>
      <p:ext uri="{BB962C8B-B14F-4D97-AF65-F5344CB8AC3E}">
        <p14:creationId xmlns:p14="http://schemas.microsoft.com/office/powerpoint/2010/main" val="322022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organizations are often asked</a:t>
            </a:r>
            <a:r>
              <a:rPr lang="en-US" baseline="0" dirty="0" smtClean="0"/>
              <a:t> for their (aka members opinions) about various topics by legislators and other </a:t>
            </a:r>
            <a:r>
              <a:rPr lang="en-US" baseline="0" dirty="0" err="1" smtClean="0"/>
              <a:t>poilcy</a:t>
            </a:r>
            <a:r>
              <a:rPr lang="en-US" baseline="0" dirty="0" smtClean="0"/>
              <a:t> making groups.  Members meeting with legislators allows them to hear what the people who elected them feel or need.  From this legislation and laws are changed, enacted or eliminated.   Other healthcare associations often ask an organizations their opinion or to help support a related activities.  Physicians asking for pharmacists to help educate patients is an example. </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8</a:t>
            </a:fld>
            <a:endParaRPr lang="en-US"/>
          </a:p>
        </p:txBody>
      </p:sp>
    </p:spTree>
    <p:extLst>
      <p:ext uri="{BB962C8B-B14F-4D97-AF65-F5344CB8AC3E}">
        <p14:creationId xmlns:p14="http://schemas.microsoft.com/office/powerpoint/2010/main" val="421825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a:t>
            </a:r>
            <a:r>
              <a:rPr lang="en-US" baseline="0" dirty="0" smtClean="0"/>
              <a:t> for pharmacy technicians  </a:t>
            </a:r>
            <a:endParaRPr lang="en-US" dirty="0"/>
          </a:p>
        </p:txBody>
      </p:sp>
      <p:sp>
        <p:nvSpPr>
          <p:cNvPr id="4" name="Slide Number Placeholder 3"/>
          <p:cNvSpPr>
            <a:spLocks noGrp="1"/>
          </p:cNvSpPr>
          <p:nvPr>
            <p:ph type="sldNum" sz="quarter" idx="10"/>
          </p:nvPr>
        </p:nvSpPr>
        <p:spPr/>
        <p:txBody>
          <a:bodyPr/>
          <a:lstStyle/>
          <a:p>
            <a:fld id="{BE4496F3-93E2-468B-99CB-531BE0899107}" type="slidenum">
              <a:rPr lang="en-US" smtClean="0"/>
              <a:t>9</a:t>
            </a:fld>
            <a:endParaRPr lang="en-US"/>
          </a:p>
        </p:txBody>
      </p:sp>
    </p:spTree>
    <p:extLst>
      <p:ext uri="{BB962C8B-B14F-4D97-AF65-F5344CB8AC3E}">
        <p14:creationId xmlns:p14="http://schemas.microsoft.com/office/powerpoint/2010/main" val="2128406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04EB537-8E44-4125-B5FC-3D67081133CC}" type="datetimeFigureOut">
              <a:rPr lang="en-US" smtClean="0"/>
              <a:pPr/>
              <a:t>5/7/2015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C617C71-568B-4252-84C9-6E1159A622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4EB537-8E44-4125-B5FC-3D67081133CC}"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17C71-568B-4252-84C9-6E1159A622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4EB537-8E44-4125-B5FC-3D67081133CC}"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17C71-568B-4252-84C9-6E1159A622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04EB537-8E44-4125-B5FC-3D67081133CC}" type="datetimeFigureOut">
              <a:rPr lang="en-US" smtClean="0"/>
              <a:pPr/>
              <a:t>5/7/2015</a:t>
            </a:fld>
            <a:endParaRPr lang="en-US"/>
          </a:p>
        </p:txBody>
      </p:sp>
      <p:sp>
        <p:nvSpPr>
          <p:cNvPr id="9" name="Slide Number Placeholder 8"/>
          <p:cNvSpPr>
            <a:spLocks noGrp="1"/>
          </p:cNvSpPr>
          <p:nvPr>
            <p:ph type="sldNum" sz="quarter" idx="15"/>
          </p:nvPr>
        </p:nvSpPr>
        <p:spPr/>
        <p:txBody>
          <a:bodyPr rtlCol="0"/>
          <a:lstStyle/>
          <a:p>
            <a:fld id="{9C617C71-568B-4252-84C9-6E1159A6221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04EB537-8E44-4125-B5FC-3D67081133CC}" type="datetimeFigureOut">
              <a:rPr lang="en-US" smtClean="0"/>
              <a:pPr/>
              <a:t>5/7/2015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C617C71-568B-4252-84C9-6E1159A6221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04EB537-8E44-4125-B5FC-3D67081133CC}"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17C71-568B-4252-84C9-6E1159A6221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04EB537-8E44-4125-B5FC-3D67081133CC}" type="datetimeFigureOut">
              <a:rPr lang="en-US" smtClean="0"/>
              <a:pPr/>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17C71-568B-4252-84C9-6E1159A6221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04EB537-8E44-4125-B5FC-3D67081133CC}" type="datetimeFigureOut">
              <a:rPr lang="en-US" smtClean="0"/>
              <a:pPr/>
              <a:t>5/7/2015</a:t>
            </a:fld>
            <a:endParaRPr lang="en-US"/>
          </a:p>
        </p:txBody>
      </p:sp>
      <p:sp>
        <p:nvSpPr>
          <p:cNvPr id="7" name="Slide Number Placeholder 6"/>
          <p:cNvSpPr>
            <a:spLocks noGrp="1"/>
          </p:cNvSpPr>
          <p:nvPr>
            <p:ph type="sldNum" sz="quarter" idx="11"/>
          </p:nvPr>
        </p:nvSpPr>
        <p:spPr/>
        <p:txBody>
          <a:bodyPr rtlCol="0"/>
          <a:lstStyle/>
          <a:p>
            <a:fld id="{9C617C71-568B-4252-84C9-6E1159A6221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EB537-8E44-4125-B5FC-3D67081133CC}" type="datetimeFigureOut">
              <a:rPr lang="en-US" smtClean="0"/>
              <a:pPr/>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17C71-568B-4252-84C9-6E1159A622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04EB537-8E44-4125-B5FC-3D67081133CC}" type="datetimeFigureOut">
              <a:rPr lang="en-US" smtClean="0"/>
              <a:pPr/>
              <a:t>5/7/2015</a:t>
            </a:fld>
            <a:endParaRPr lang="en-US"/>
          </a:p>
        </p:txBody>
      </p:sp>
      <p:sp>
        <p:nvSpPr>
          <p:cNvPr id="22" name="Slide Number Placeholder 21"/>
          <p:cNvSpPr>
            <a:spLocks noGrp="1"/>
          </p:cNvSpPr>
          <p:nvPr>
            <p:ph type="sldNum" sz="quarter" idx="15"/>
          </p:nvPr>
        </p:nvSpPr>
        <p:spPr/>
        <p:txBody>
          <a:bodyPr rtlCol="0"/>
          <a:lstStyle/>
          <a:p>
            <a:fld id="{9C617C71-568B-4252-84C9-6E1159A6221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04EB537-8E44-4125-B5FC-3D67081133CC}" type="datetimeFigureOut">
              <a:rPr lang="en-US" smtClean="0"/>
              <a:pPr/>
              <a:t>5/7/2015</a:t>
            </a:fld>
            <a:endParaRPr lang="en-US"/>
          </a:p>
        </p:txBody>
      </p:sp>
      <p:sp>
        <p:nvSpPr>
          <p:cNvPr id="18" name="Slide Number Placeholder 17"/>
          <p:cNvSpPr>
            <a:spLocks noGrp="1"/>
          </p:cNvSpPr>
          <p:nvPr>
            <p:ph type="sldNum" sz="quarter" idx="11"/>
          </p:nvPr>
        </p:nvSpPr>
        <p:spPr/>
        <p:txBody>
          <a:bodyPr rtlCol="0"/>
          <a:lstStyle/>
          <a:p>
            <a:fld id="{9C617C71-568B-4252-84C9-6E1159A6221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04EB537-8E44-4125-B5FC-3D67081133CC}" type="datetimeFigureOut">
              <a:rPr lang="en-US" smtClean="0"/>
              <a:pPr/>
              <a:t>5/7/2015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C617C71-568B-4252-84C9-6E1159A622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organizations: why you should join</a:t>
            </a:r>
            <a:br>
              <a:rPr lang="en-US" dirty="0" smtClean="0"/>
            </a:br>
            <a:endParaRPr lang="en-US" dirty="0"/>
          </a:p>
        </p:txBody>
      </p:sp>
      <p:sp>
        <p:nvSpPr>
          <p:cNvPr id="3" name="Subtitle 2"/>
          <p:cNvSpPr>
            <a:spLocks noGrp="1"/>
          </p:cNvSpPr>
          <p:nvPr>
            <p:ph type="subTitle" idx="1"/>
          </p:nvPr>
        </p:nvSpPr>
        <p:spPr/>
        <p:txBody>
          <a:bodyPr/>
          <a:lstStyle/>
          <a:p>
            <a:r>
              <a:rPr lang="en-US" dirty="0" smtClean="0"/>
              <a:t>Presenter 1</a:t>
            </a:r>
          </a:p>
          <a:p>
            <a:r>
              <a:rPr lang="en-US" dirty="0" smtClean="0"/>
              <a:t>Presenter 2 or position/site information</a:t>
            </a:r>
            <a:endParaRPr lang="en-US" dirty="0"/>
          </a:p>
        </p:txBody>
      </p:sp>
    </p:spTree>
    <p:extLst>
      <p:ext uri="{BB962C8B-B14F-4D97-AF65-F5344CB8AC3E}">
        <p14:creationId xmlns:p14="http://schemas.microsoft.com/office/powerpoint/2010/main" val="32556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630362"/>
          </a:xfrm>
        </p:spPr>
        <p:txBody>
          <a:bodyPr>
            <a:normAutofit/>
          </a:bodyPr>
          <a:lstStyle/>
          <a:p>
            <a:r>
              <a:rPr lang="en-US" dirty="0" smtClean="0"/>
              <a:t>Pharmacy organizations for </a:t>
            </a:r>
            <a:br>
              <a:rPr lang="en-US" dirty="0" smtClean="0"/>
            </a:br>
            <a:r>
              <a:rPr lang="en-US" dirty="0" smtClean="0"/>
              <a:t>Pharmacists, </a:t>
            </a:r>
            <a:br>
              <a:rPr lang="en-US" dirty="0" smtClean="0"/>
            </a:br>
            <a:r>
              <a:rPr lang="en-US" dirty="0" smtClean="0"/>
              <a:t>Pharmacy students and interns</a:t>
            </a:r>
            <a:endParaRPr lang="en-US" dirty="0"/>
          </a:p>
        </p:txBody>
      </p:sp>
      <p:sp>
        <p:nvSpPr>
          <p:cNvPr id="3" name="Content Placeholder 2"/>
          <p:cNvSpPr>
            <a:spLocks noGrp="1"/>
          </p:cNvSpPr>
          <p:nvPr>
            <p:ph sz="quarter" idx="1"/>
          </p:nvPr>
        </p:nvSpPr>
        <p:spPr>
          <a:xfrm>
            <a:off x="457200" y="1905000"/>
            <a:ext cx="7924800" cy="4568952"/>
          </a:xfrm>
        </p:spPr>
        <p:txBody>
          <a:bodyPr/>
          <a:lstStyle/>
          <a:p>
            <a:r>
              <a:rPr lang="en-US" dirty="0" smtClean="0"/>
              <a:t>National Organizations</a:t>
            </a:r>
          </a:p>
          <a:p>
            <a:pPr lvl="1"/>
            <a:r>
              <a:rPr lang="en-US" dirty="0" smtClean="0"/>
              <a:t>American Society of Health-system Pharmacists (ASHP)</a:t>
            </a:r>
          </a:p>
          <a:p>
            <a:pPr lvl="1"/>
            <a:r>
              <a:rPr lang="en-US" dirty="0" smtClean="0"/>
              <a:t>American Pharmaceutical Association (</a:t>
            </a:r>
            <a:r>
              <a:rPr lang="en-US" dirty="0" err="1" smtClean="0"/>
              <a:t>APhA</a:t>
            </a:r>
            <a:r>
              <a:rPr lang="en-US" dirty="0" smtClean="0"/>
              <a:t>)</a:t>
            </a:r>
          </a:p>
          <a:p>
            <a:pPr lvl="1"/>
            <a:r>
              <a:rPr lang="en-US" dirty="0" smtClean="0"/>
              <a:t>American College of Clinical Pharmacists (ACCP)</a:t>
            </a:r>
          </a:p>
          <a:p>
            <a:pPr marL="0" indent="0">
              <a:buNone/>
            </a:pPr>
            <a:endParaRPr lang="en-US" dirty="0"/>
          </a:p>
          <a:p>
            <a:r>
              <a:rPr lang="en-US" dirty="0" smtClean="0"/>
              <a:t>State Organizations</a:t>
            </a:r>
          </a:p>
          <a:p>
            <a:pPr lvl="1"/>
            <a:r>
              <a:rPr lang="en-US" dirty="0" smtClean="0"/>
              <a:t>New York State Council of Health-system Pharmacists (NYSCHP)</a:t>
            </a:r>
          </a:p>
          <a:p>
            <a:pPr lvl="1"/>
            <a:r>
              <a:rPr lang="en-US" dirty="0" smtClean="0"/>
              <a:t>Pharmacy Society of the State of New York (PSSNY)</a:t>
            </a:r>
          </a:p>
          <a:p>
            <a:pPr lvl="1"/>
            <a:endParaRPr lang="en-US" dirty="0"/>
          </a:p>
        </p:txBody>
      </p:sp>
    </p:spTree>
    <p:extLst>
      <p:ext uri="{BB962C8B-B14F-4D97-AF65-F5344CB8AC3E}">
        <p14:creationId xmlns:p14="http://schemas.microsoft.com/office/powerpoint/2010/main" val="1391100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0659" t="1" r="12909" b="329"/>
          <a:stretch/>
        </p:blipFill>
        <p:spPr>
          <a:xfrm>
            <a:off x="381000" y="228600"/>
            <a:ext cx="2971800" cy="2019782"/>
          </a:xfrm>
        </p:spPr>
      </p:pic>
      <p:sp>
        <p:nvSpPr>
          <p:cNvPr id="5" name="TextBox 4"/>
          <p:cNvSpPr txBox="1"/>
          <p:nvPr/>
        </p:nvSpPr>
        <p:spPr>
          <a:xfrm>
            <a:off x="152400" y="2895600"/>
            <a:ext cx="8610600" cy="1815882"/>
          </a:xfrm>
          <a:prstGeom prst="rect">
            <a:avLst/>
          </a:prstGeom>
          <a:noFill/>
        </p:spPr>
        <p:txBody>
          <a:bodyPr wrap="square" rtlCol="0">
            <a:spAutoFit/>
          </a:bodyPr>
          <a:lstStyle/>
          <a:p>
            <a:pPr algn="ctr"/>
            <a:r>
              <a:rPr lang="en-US" sz="3000" b="1" dirty="0"/>
              <a:t>The New York State Council </a:t>
            </a:r>
            <a:r>
              <a:rPr lang="en-US" sz="3000" b="1" dirty="0" smtClean="0"/>
              <a:t>of </a:t>
            </a:r>
          </a:p>
          <a:p>
            <a:pPr algn="ctr"/>
            <a:r>
              <a:rPr lang="en-US" sz="3000" b="1" dirty="0" smtClean="0"/>
              <a:t> Health-system </a:t>
            </a:r>
            <a:r>
              <a:rPr lang="en-US" sz="3000" b="1" dirty="0"/>
              <a:t>Pharmacists</a:t>
            </a:r>
          </a:p>
          <a:p>
            <a:pPr algn="ctr"/>
            <a:endParaRPr lang="en-US" sz="2400" b="1" i="1" dirty="0"/>
          </a:p>
          <a:p>
            <a:pPr algn="ctr"/>
            <a:r>
              <a:rPr lang="en-US" sz="2800" b="1" dirty="0" smtClean="0"/>
              <a:t>Who </a:t>
            </a:r>
            <a:r>
              <a:rPr lang="en-US" sz="2800" b="1" dirty="0"/>
              <a:t>we are and What we </a:t>
            </a:r>
            <a:r>
              <a:rPr lang="en-US" sz="2800" b="1" dirty="0" smtClean="0"/>
              <a:t>do</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New York State Council of Health-system Pharmacists</a:t>
            </a:r>
          </a:p>
        </p:txBody>
      </p:sp>
      <p:sp>
        <p:nvSpPr>
          <p:cNvPr id="9219" name="Content Placeholder 2"/>
          <p:cNvSpPr>
            <a:spLocks noGrp="1"/>
          </p:cNvSpPr>
          <p:nvPr>
            <p:ph idx="1"/>
          </p:nvPr>
        </p:nvSpPr>
        <p:spPr/>
        <p:txBody>
          <a:bodyPr/>
          <a:lstStyle/>
          <a:p>
            <a:r>
              <a:rPr lang="en-US" altLang="en-US" dirty="0" smtClean="0"/>
              <a:t>State affiliate of American Society of Health-system Pharmacists</a:t>
            </a:r>
          </a:p>
          <a:p>
            <a:endParaRPr lang="en-US" altLang="en-US" dirty="0" smtClean="0"/>
          </a:p>
          <a:p>
            <a:r>
              <a:rPr lang="en-US" altLang="en-US" dirty="0" smtClean="0"/>
              <a:t>Over 2000 members- pharmacists, director of pharmacy, college faculty, industry personnel, support personnel and pharmacy students</a:t>
            </a:r>
          </a:p>
          <a:p>
            <a:endParaRPr lang="en-US" altLang="en-US" dirty="0" smtClean="0"/>
          </a:p>
          <a:p>
            <a:r>
              <a:rPr lang="en-US" altLang="en-US" dirty="0" smtClean="0"/>
              <a:t>Statewide affiliates with 9 local chapters and all New York colleges of pharmacy</a:t>
            </a:r>
          </a:p>
        </p:txBody>
      </p:sp>
    </p:spTree>
    <p:extLst>
      <p:ext uri="{BB962C8B-B14F-4D97-AF65-F5344CB8AC3E}">
        <p14:creationId xmlns:p14="http://schemas.microsoft.com/office/powerpoint/2010/main" val="414658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83" t="18191" r="29048" b="20666"/>
          <a:stretch/>
        </p:blipFill>
        <p:spPr bwMode="auto">
          <a:xfrm>
            <a:off x="10886" y="-7776"/>
            <a:ext cx="9133114" cy="686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217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sz="quarter" idx="1"/>
          </p:nvPr>
        </p:nvSpPr>
        <p:spPr/>
        <p:txBody>
          <a:bodyPr>
            <a:noAutofit/>
          </a:bodyPr>
          <a:lstStyle/>
          <a:p>
            <a:r>
              <a:rPr lang="en-US" sz="2800" dirty="0"/>
              <a:t>The mission of the New York State Council </a:t>
            </a:r>
            <a:r>
              <a:rPr lang="en-US" sz="2800" dirty="0" smtClean="0"/>
              <a:t>of Health-system </a:t>
            </a:r>
            <a:r>
              <a:rPr lang="en-US" sz="2800" dirty="0"/>
              <a:t>Pharmacists is to represent </a:t>
            </a:r>
            <a:r>
              <a:rPr lang="en-US" sz="2800" dirty="0" smtClean="0"/>
              <a:t>its</a:t>
            </a:r>
            <a:r>
              <a:rPr lang="en-US" sz="2800" dirty="0"/>
              <a:t> </a:t>
            </a:r>
            <a:r>
              <a:rPr lang="en-US" sz="2800" dirty="0" smtClean="0"/>
              <a:t>members </a:t>
            </a:r>
            <a:r>
              <a:rPr lang="en-US" sz="2800" dirty="0"/>
              <a:t>and advance pharmacy as </a:t>
            </a:r>
            <a:r>
              <a:rPr lang="en-US" sz="2800" dirty="0" smtClean="0"/>
              <a:t>an essential </a:t>
            </a:r>
            <a:r>
              <a:rPr lang="en-US" sz="2800" dirty="0"/>
              <a:t>component of health </a:t>
            </a:r>
            <a:r>
              <a:rPr lang="en-US" sz="2800" dirty="0" smtClean="0"/>
              <a:t>care</a:t>
            </a:r>
            <a:endParaRPr lang="en-US" sz="2800" dirty="0"/>
          </a:p>
          <a:p>
            <a:endParaRPr lang="en-US" sz="2800" b="1" dirty="0" smtClean="0"/>
          </a:p>
          <a:p>
            <a:r>
              <a:rPr lang="en-US" sz="2800" dirty="0" smtClean="0"/>
              <a:t>The </a:t>
            </a:r>
            <a:r>
              <a:rPr lang="en-US" sz="2800" dirty="0"/>
              <a:t>Council provides leadership and resources </a:t>
            </a:r>
            <a:r>
              <a:rPr lang="en-US" sz="2800" dirty="0" smtClean="0"/>
              <a:t>to promote </a:t>
            </a:r>
            <a:r>
              <a:rPr lang="en-US" sz="2800" dirty="0"/>
              <a:t>quality pharmaceutical </a:t>
            </a:r>
            <a:r>
              <a:rPr lang="en-US" sz="2800" dirty="0" smtClean="0"/>
              <a:t>services directed </a:t>
            </a:r>
            <a:r>
              <a:rPr lang="en-US" sz="2800" dirty="0"/>
              <a:t>at appropriate medication therapy </a:t>
            </a:r>
            <a:r>
              <a:rPr lang="en-US" sz="2800" dirty="0" smtClean="0"/>
              <a:t>and positive </a:t>
            </a:r>
            <a:r>
              <a:rPr lang="en-US" sz="2800" dirty="0"/>
              <a:t>patient </a:t>
            </a:r>
            <a:r>
              <a:rPr lang="en-US" sz="2800" dirty="0" smtClean="0"/>
              <a:t>outcomes</a:t>
            </a:r>
            <a:endParaRPr lang="en-US" sz="2800" dirty="0"/>
          </a:p>
        </p:txBody>
      </p:sp>
    </p:spTree>
    <p:extLst>
      <p:ext uri="{BB962C8B-B14F-4D97-AF65-F5344CB8AC3E}">
        <p14:creationId xmlns:p14="http://schemas.microsoft.com/office/powerpoint/2010/main" val="2440219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sz="quarter" idx="1"/>
          </p:nvPr>
        </p:nvSpPr>
        <p:spPr>
          <a:xfrm>
            <a:off x="457200" y="1524000"/>
            <a:ext cx="7467600" cy="5181600"/>
          </a:xfrm>
        </p:spPr>
        <p:txBody>
          <a:bodyPr>
            <a:normAutofit fontScale="77500" lnSpcReduction="20000"/>
          </a:bodyPr>
          <a:lstStyle/>
          <a:p>
            <a:r>
              <a:rPr lang="en-US" b="1" dirty="0"/>
              <a:t>LEGISLATION</a:t>
            </a:r>
            <a:r>
              <a:rPr lang="en-US" dirty="0"/>
              <a:t>: To advocate progressive </a:t>
            </a:r>
            <a:r>
              <a:rPr lang="en-US" dirty="0" smtClean="0"/>
              <a:t>legislation and </a:t>
            </a:r>
            <a:r>
              <a:rPr lang="en-US" dirty="0"/>
              <a:t>regulation that supports public </a:t>
            </a:r>
            <a:r>
              <a:rPr lang="en-US" dirty="0" smtClean="0"/>
              <a:t>health</a:t>
            </a:r>
            <a:endParaRPr lang="en-US" dirty="0"/>
          </a:p>
          <a:p>
            <a:endParaRPr lang="en-US" b="1" dirty="0" smtClean="0"/>
          </a:p>
          <a:p>
            <a:r>
              <a:rPr lang="en-US" b="1" dirty="0" smtClean="0"/>
              <a:t>EDUCATION</a:t>
            </a:r>
            <a:r>
              <a:rPr lang="en-US" dirty="0"/>
              <a:t>: To provide education and training </a:t>
            </a:r>
            <a:r>
              <a:rPr lang="en-US" dirty="0" smtClean="0"/>
              <a:t>to elevate </a:t>
            </a:r>
            <a:r>
              <a:rPr lang="en-US" dirty="0"/>
              <a:t>the level of pharmacy </a:t>
            </a:r>
            <a:r>
              <a:rPr lang="en-US" dirty="0" smtClean="0"/>
              <a:t>practice</a:t>
            </a:r>
            <a:endParaRPr lang="en-US" dirty="0"/>
          </a:p>
          <a:p>
            <a:endParaRPr lang="en-US" b="1" dirty="0" smtClean="0"/>
          </a:p>
          <a:p>
            <a:r>
              <a:rPr lang="en-US" b="1" dirty="0" smtClean="0"/>
              <a:t>COMMUNICATION</a:t>
            </a:r>
            <a:r>
              <a:rPr lang="en-US" dirty="0"/>
              <a:t>: To facilitate exchange </a:t>
            </a:r>
            <a:r>
              <a:rPr lang="en-US" dirty="0" smtClean="0"/>
              <a:t>of information </a:t>
            </a:r>
            <a:r>
              <a:rPr lang="en-US" dirty="0"/>
              <a:t>among our members, health </a:t>
            </a:r>
            <a:r>
              <a:rPr lang="en-US" dirty="0" smtClean="0"/>
              <a:t>care professionals </a:t>
            </a:r>
            <a:r>
              <a:rPr lang="en-US" dirty="0"/>
              <a:t>and the </a:t>
            </a:r>
            <a:r>
              <a:rPr lang="en-US" dirty="0" smtClean="0"/>
              <a:t>public</a:t>
            </a:r>
            <a:endParaRPr lang="en-US" dirty="0"/>
          </a:p>
          <a:p>
            <a:endParaRPr lang="en-US" b="1" dirty="0" smtClean="0"/>
          </a:p>
          <a:p>
            <a:r>
              <a:rPr lang="en-US" b="1" dirty="0" smtClean="0"/>
              <a:t>PATIENT </a:t>
            </a:r>
            <a:r>
              <a:rPr lang="en-US" b="1" dirty="0"/>
              <a:t>CARE</a:t>
            </a:r>
            <a:r>
              <a:rPr lang="en-US" dirty="0"/>
              <a:t>: To promote quality patient care </a:t>
            </a:r>
            <a:r>
              <a:rPr lang="en-US" dirty="0" smtClean="0"/>
              <a:t>by fostering </a:t>
            </a:r>
            <a:r>
              <a:rPr lang="en-US" dirty="0"/>
              <a:t>the optimal responsible use of </a:t>
            </a:r>
            <a:r>
              <a:rPr lang="en-US" dirty="0" smtClean="0"/>
              <a:t>drugs</a:t>
            </a:r>
            <a:endParaRPr lang="en-US" dirty="0"/>
          </a:p>
          <a:p>
            <a:endParaRPr lang="en-US" b="1" dirty="0" smtClean="0"/>
          </a:p>
          <a:p>
            <a:r>
              <a:rPr lang="en-US" b="1" dirty="0" smtClean="0"/>
              <a:t>RESEARCH</a:t>
            </a:r>
            <a:r>
              <a:rPr lang="en-US" dirty="0"/>
              <a:t>: To stimulate research </a:t>
            </a:r>
            <a:r>
              <a:rPr lang="en-US" dirty="0" smtClean="0"/>
              <a:t>in pharmaceutical </a:t>
            </a:r>
            <a:r>
              <a:rPr lang="en-US" dirty="0"/>
              <a:t>practice and </a:t>
            </a:r>
            <a:r>
              <a:rPr lang="en-US" dirty="0" smtClean="0"/>
              <a:t>sciences</a:t>
            </a:r>
            <a:endParaRPr lang="en-US" dirty="0"/>
          </a:p>
          <a:p>
            <a:endParaRPr lang="en-US" b="1" dirty="0" smtClean="0"/>
          </a:p>
          <a:p>
            <a:r>
              <a:rPr lang="en-US" b="1" dirty="0" smtClean="0"/>
              <a:t>LEADERSHIP </a:t>
            </a:r>
            <a:r>
              <a:rPr lang="en-US" b="1" dirty="0"/>
              <a:t>DEVELOPMENT</a:t>
            </a:r>
            <a:r>
              <a:rPr lang="en-US" dirty="0"/>
              <a:t>: To </a:t>
            </a:r>
            <a:r>
              <a:rPr lang="en-US" dirty="0" smtClean="0"/>
              <a:t>promote mentoring </a:t>
            </a:r>
            <a:r>
              <a:rPr lang="en-US" dirty="0"/>
              <a:t>at all levels of pharmacy practice </a:t>
            </a:r>
            <a:r>
              <a:rPr lang="en-US" dirty="0" smtClean="0"/>
              <a:t>and foster </a:t>
            </a:r>
            <a:r>
              <a:rPr lang="en-US" dirty="0"/>
              <a:t>the development of pharmacists with </a:t>
            </a:r>
            <a:r>
              <a:rPr lang="en-US" dirty="0" smtClean="0"/>
              <a:t>strong leadership skills</a:t>
            </a:r>
            <a:endParaRPr lang="en-US" dirty="0"/>
          </a:p>
        </p:txBody>
      </p:sp>
    </p:spTree>
    <p:extLst>
      <p:ext uri="{BB962C8B-B14F-4D97-AF65-F5344CB8AC3E}">
        <p14:creationId xmlns:p14="http://schemas.microsoft.com/office/powerpoint/2010/main" val="598316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assembly</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10" t="28934" r="34390" b="5143"/>
          <a:stretch/>
        </p:blipFill>
        <p:spPr bwMode="auto">
          <a:xfrm>
            <a:off x="1447800" y="1524000"/>
            <a:ext cx="5334000" cy="525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840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69" t="6762" r="34941" b="20857"/>
          <a:stretch/>
        </p:blipFill>
        <p:spPr bwMode="auto">
          <a:xfrm>
            <a:off x="76200" y="21008"/>
            <a:ext cx="9067800" cy="6778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040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Content Placeholder 3" descr="Question_mark_3d.png"/>
          <p:cNvPicPr>
            <a:picLocks noGrp="1" noChangeAspect="1"/>
          </p:cNvPicPr>
          <p:nvPr>
            <p:ph idx="1"/>
          </p:nvPr>
        </p:nvPicPr>
        <p:blipFill>
          <a:blip r:embed="rId3" cstate="print"/>
          <a:stretch>
            <a:fillRect/>
          </a:stretch>
        </p:blipFill>
        <p:spPr>
          <a:xfrm>
            <a:off x="3124200" y="1600200"/>
            <a:ext cx="2236577" cy="48212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us…</a:t>
            </a:r>
            <a:endParaRPr lang="en-US" dirty="0"/>
          </a:p>
        </p:txBody>
      </p:sp>
    </p:spTree>
    <p:extLst>
      <p:ext uri="{BB962C8B-B14F-4D97-AF65-F5344CB8AC3E}">
        <p14:creationId xmlns:p14="http://schemas.microsoft.com/office/powerpoint/2010/main" val="4210964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join?</a:t>
            </a:r>
            <a:endParaRPr lang="en-US" dirty="0"/>
          </a:p>
        </p:txBody>
      </p:sp>
      <p:sp>
        <p:nvSpPr>
          <p:cNvPr id="3" name="Content Placeholder 2"/>
          <p:cNvSpPr>
            <a:spLocks noGrp="1"/>
          </p:cNvSpPr>
          <p:nvPr>
            <p:ph sz="quarter" idx="1"/>
          </p:nvPr>
        </p:nvSpPr>
        <p:spPr/>
        <p:txBody>
          <a:bodyPr/>
          <a:lstStyle/>
          <a:p>
            <a:r>
              <a:rPr lang="en-US" dirty="0" smtClean="0"/>
              <a:t>Meet people with shared interests</a:t>
            </a:r>
          </a:p>
          <a:p>
            <a:endParaRPr lang="en-US" dirty="0" smtClean="0"/>
          </a:p>
          <a:p>
            <a:r>
              <a:rPr lang="en-US" dirty="0" smtClean="0"/>
              <a:t>Groups are more effective at making changes than individuals</a:t>
            </a:r>
          </a:p>
          <a:p>
            <a:endParaRPr lang="en-US" dirty="0" smtClean="0"/>
          </a:p>
          <a:p>
            <a:r>
              <a:rPr lang="en-US" dirty="0" smtClean="0"/>
              <a:t>Leadership development</a:t>
            </a:r>
          </a:p>
          <a:p>
            <a:endParaRPr lang="en-US" dirty="0" smtClean="0"/>
          </a:p>
          <a:p>
            <a:r>
              <a:rPr lang="en-US" dirty="0" smtClean="0"/>
              <a:t>Groups allow for multiple people to work together  as a resource</a:t>
            </a:r>
          </a:p>
          <a:p>
            <a:endParaRPr lang="en-US" dirty="0" smtClean="0"/>
          </a:p>
          <a:p>
            <a:r>
              <a:rPr lang="en-US" dirty="0" smtClean="0"/>
              <a:t>NETWORKING!!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sz="quarter" idx="1"/>
          </p:nvPr>
        </p:nvSpPr>
        <p:spPr/>
        <p:txBody>
          <a:bodyPr/>
          <a:lstStyle/>
          <a:p>
            <a:r>
              <a:rPr lang="en-US" dirty="0" smtClean="0"/>
              <a:t>Networking is about making connections </a:t>
            </a:r>
          </a:p>
          <a:p>
            <a:endParaRPr lang="en-US" dirty="0" smtClean="0"/>
          </a:p>
          <a:p>
            <a:r>
              <a:rPr lang="en-US" dirty="0" smtClean="0"/>
              <a:t>Build mutually beneficial relationships</a:t>
            </a:r>
          </a:p>
          <a:p>
            <a:endParaRPr lang="en-US" dirty="0" smtClean="0"/>
          </a:p>
          <a:p>
            <a:r>
              <a:rPr lang="en-US" dirty="0" smtClean="0"/>
              <a:t>Personal relationships enable you to stand out</a:t>
            </a:r>
            <a:endParaRPr lang="en-US" dirty="0"/>
          </a:p>
        </p:txBody>
      </p:sp>
      <p:pic>
        <p:nvPicPr>
          <p:cNvPr id="4" name="Picture 2" descr="http://assistednursingcare.net/wp-content/uploads/2013/01/oral-meds.jpg"/>
          <p:cNvPicPr>
            <a:picLocks noChangeAspect="1" noChangeArrowheads="1"/>
          </p:cNvPicPr>
          <p:nvPr/>
        </p:nvPicPr>
        <p:blipFill>
          <a:blip r:embed="rId3" cstate="print"/>
          <a:srcRect/>
          <a:stretch>
            <a:fillRect/>
          </a:stretch>
        </p:blipFill>
        <p:spPr bwMode="auto">
          <a:xfrm>
            <a:off x="5715000" y="4876800"/>
            <a:ext cx="2998687" cy="1676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Enhancing Your Network</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Create professional relationships</a:t>
            </a:r>
          </a:p>
          <a:p>
            <a:endParaRPr lang="en-US" dirty="0" smtClean="0"/>
          </a:p>
          <a:p>
            <a:r>
              <a:rPr lang="en-US" dirty="0" smtClean="0"/>
              <a:t>Groups give you support in helping to develop &amp; reach your professional goals</a:t>
            </a:r>
          </a:p>
          <a:p>
            <a:endParaRPr lang="en-US" dirty="0" smtClean="0"/>
          </a:p>
          <a:p>
            <a:r>
              <a:rPr lang="en-US" dirty="0" smtClean="0"/>
              <a:t>Associations sponsor numerous events throughout the year that allow you to connect with other professionals</a:t>
            </a:r>
          </a:p>
          <a:p>
            <a:endParaRPr lang="en-US" dirty="0" smtClean="0"/>
          </a:p>
          <a:p>
            <a:r>
              <a:rPr lang="en-US" dirty="0" smtClean="0"/>
              <a:t>Share ideas, ask for advice, provide opportunities to demonstrate leadership outside of a work environment through volunteering to help on various activities or committees</a:t>
            </a:r>
          </a:p>
          <a:p>
            <a:pPr lvl="1"/>
            <a:r>
              <a:rPr lang="en-US" dirty="0" smtClean="0"/>
              <a:t>National and/or local groups</a:t>
            </a:r>
          </a:p>
          <a:p>
            <a:pPr lvl="1"/>
            <a:endParaRPr lang="en-US" dirty="0" smtClean="0"/>
          </a:p>
          <a:p>
            <a:r>
              <a:rPr lang="en-US" dirty="0" smtClean="0"/>
              <a:t>Find a mentor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Charge of Your Career</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Organizations provide career resources</a:t>
            </a:r>
          </a:p>
          <a:p>
            <a:endParaRPr lang="en-US" dirty="0" smtClean="0"/>
          </a:p>
          <a:p>
            <a:r>
              <a:rPr lang="en-US" dirty="0" smtClean="0"/>
              <a:t>Associations often have job listings online or in print available only to their members</a:t>
            </a:r>
          </a:p>
          <a:p>
            <a:endParaRPr lang="en-US" dirty="0" smtClean="0"/>
          </a:p>
          <a:p>
            <a:r>
              <a:rPr lang="en-US" dirty="0" smtClean="0"/>
              <a:t>Provide tips on effective resumes or cover letters, job searching strategies and negotiating techniques</a:t>
            </a:r>
          </a:p>
          <a:p>
            <a:endParaRPr lang="en-US" dirty="0" smtClean="0"/>
          </a:p>
          <a:p>
            <a:r>
              <a:rPr lang="en-US" dirty="0" smtClean="0"/>
              <a:t>Seminars, training, and/or certification classes are available</a:t>
            </a:r>
          </a:p>
          <a:p>
            <a:endParaRPr lang="en-US" dirty="0" smtClean="0"/>
          </a:p>
          <a:p>
            <a:r>
              <a:rPr lang="en-US" dirty="0" smtClean="0"/>
              <a:t>List your association membership on your resume is impressive to employers because it shows that you are dedicated to staying connected in your profession</a:t>
            </a:r>
          </a:p>
          <a:p>
            <a:pPr lvl="1"/>
            <a:r>
              <a:rPr lang="en-US" dirty="0" smtClean="0"/>
              <a:t>Community service involvement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Broaden Your Knowledge</a:t>
            </a:r>
            <a:endParaRPr lang="en-US" dirty="0"/>
          </a:p>
        </p:txBody>
      </p:sp>
      <p:sp>
        <p:nvSpPr>
          <p:cNvPr id="3" name="Content Placeholder 2"/>
          <p:cNvSpPr>
            <a:spLocks noGrp="1"/>
          </p:cNvSpPr>
          <p:nvPr>
            <p:ph sz="quarter" idx="1"/>
          </p:nvPr>
        </p:nvSpPr>
        <p:spPr/>
        <p:txBody>
          <a:bodyPr>
            <a:normAutofit/>
          </a:bodyPr>
          <a:lstStyle/>
          <a:p>
            <a:r>
              <a:rPr lang="en-US" dirty="0" smtClean="0"/>
              <a:t>Associations can provide access to resource information: </a:t>
            </a:r>
          </a:p>
          <a:p>
            <a:pPr lvl="1"/>
            <a:r>
              <a:rPr lang="en-US" dirty="0" smtClean="0"/>
              <a:t>Case studies</a:t>
            </a:r>
          </a:p>
          <a:p>
            <a:pPr lvl="1"/>
            <a:r>
              <a:rPr lang="en-US" dirty="0" smtClean="0"/>
              <a:t>Articles</a:t>
            </a:r>
          </a:p>
          <a:p>
            <a:pPr lvl="1"/>
            <a:r>
              <a:rPr lang="en-US" dirty="0" smtClean="0"/>
              <a:t>Books written by experts in your field </a:t>
            </a:r>
          </a:p>
          <a:p>
            <a:pPr lvl="1"/>
            <a:r>
              <a:rPr lang="en-US" dirty="0" smtClean="0"/>
              <a:t>Major journals</a:t>
            </a:r>
          </a:p>
          <a:p>
            <a:pPr lvl="1"/>
            <a:r>
              <a:rPr lang="en-US" dirty="0" smtClean="0"/>
              <a:t>Magazines </a:t>
            </a:r>
          </a:p>
          <a:p>
            <a:pPr lvl="1"/>
            <a:r>
              <a:rPr lang="en-US" dirty="0" smtClean="0"/>
              <a:t>Newsletter access</a:t>
            </a:r>
          </a:p>
          <a:p>
            <a:pPr lvl="1"/>
            <a:endParaRPr lang="en-US" dirty="0" smtClean="0"/>
          </a:p>
          <a:p>
            <a:r>
              <a:rPr lang="en-US" dirty="0" smtClean="0"/>
              <a:t>Conferences</a:t>
            </a:r>
          </a:p>
          <a:p>
            <a:endParaRPr lang="en-US" dirty="0" smtClean="0"/>
          </a:p>
        </p:txBody>
      </p:sp>
      <p:pic>
        <p:nvPicPr>
          <p:cNvPr id="4" name="Picture 2" descr="http://www.1st-care.org/blog/wp-content/uploads/2014/04/medication2.jpg"/>
          <p:cNvPicPr>
            <a:picLocks noChangeAspect="1" noChangeArrowheads="1"/>
          </p:cNvPicPr>
          <p:nvPr/>
        </p:nvPicPr>
        <p:blipFill>
          <a:blip r:embed="rId3" cstate="print"/>
          <a:srcRect/>
          <a:stretch>
            <a:fillRect/>
          </a:stretch>
        </p:blipFill>
        <p:spPr bwMode="auto">
          <a:xfrm>
            <a:off x="6400800" y="1981200"/>
            <a:ext cx="2322914" cy="4495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Pharmacy Professional Associations</a:t>
            </a:r>
            <a:endParaRPr lang="en-US" dirty="0"/>
          </a:p>
        </p:txBody>
      </p:sp>
      <p:sp>
        <p:nvSpPr>
          <p:cNvPr id="3" name="Content Placeholder 2"/>
          <p:cNvSpPr>
            <a:spLocks noGrp="1"/>
          </p:cNvSpPr>
          <p:nvPr>
            <p:ph sz="quarter" idx="1"/>
          </p:nvPr>
        </p:nvSpPr>
        <p:spPr/>
        <p:txBody>
          <a:bodyPr/>
          <a:lstStyle/>
          <a:p>
            <a:r>
              <a:rPr lang="en-US" dirty="0" smtClean="0"/>
              <a:t>Members are the voice of the profession</a:t>
            </a:r>
          </a:p>
          <a:p>
            <a:endParaRPr lang="en-US" dirty="0" smtClean="0"/>
          </a:p>
          <a:p>
            <a:r>
              <a:rPr lang="en-US" dirty="0" smtClean="0"/>
              <a:t>Pharmacy practice must evolve with the ever changing health care system</a:t>
            </a:r>
          </a:p>
          <a:p>
            <a:endParaRPr lang="en-US" dirty="0" smtClean="0"/>
          </a:p>
          <a:p>
            <a:r>
              <a:rPr lang="en-US" dirty="0" smtClean="0"/>
              <a:t>Pharmacy must take an active role in providing patient care</a:t>
            </a:r>
          </a:p>
          <a:p>
            <a:endParaRPr lang="en-US" dirty="0" smtClean="0"/>
          </a:p>
          <a:p>
            <a:r>
              <a:rPr lang="en-US" dirty="0" smtClean="0"/>
              <a:t>Preserve and advance the profession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Organizations</a:t>
            </a:r>
            <a:endParaRPr lang="en-US" dirty="0"/>
          </a:p>
        </p:txBody>
      </p:sp>
      <p:sp>
        <p:nvSpPr>
          <p:cNvPr id="3" name="Content Placeholder 2"/>
          <p:cNvSpPr>
            <a:spLocks noGrp="1"/>
          </p:cNvSpPr>
          <p:nvPr>
            <p:ph sz="quarter" idx="1"/>
          </p:nvPr>
        </p:nvSpPr>
        <p:spPr/>
        <p:txBody>
          <a:bodyPr/>
          <a:lstStyle/>
          <a:p>
            <a:r>
              <a:rPr lang="en-US" dirty="0" smtClean="0"/>
              <a:t>American Association of Pharmacy Technicians</a:t>
            </a:r>
          </a:p>
          <a:p>
            <a:pPr lvl="1"/>
            <a:r>
              <a:rPr lang="en-US" dirty="0" smtClean="0"/>
              <a:t>Promotes pharmacy technicians as an integral part of the patient care team</a:t>
            </a:r>
          </a:p>
          <a:p>
            <a:pPr lvl="1"/>
            <a:endParaRPr lang="en-US" dirty="0" smtClean="0"/>
          </a:p>
          <a:p>
            <a:r>
              <a:rPr lang="en-US" dirty="0" smtClean="0"/>
              <a:t>National Pharmacy Technician Association</a:t>
            </a:r>
          </a:p>
          <a:p>
            <a:pPr lvl="1"/>
            <a:r>
              <a:rPr lang="en-US" dirty="0" smtClean="0"/>
              <a:t>Association dedicated to advancing the value of pharmacy technicians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3378</TotalTime>
  <Words>1194</Words>
  <Application>Microsoft Office PowerPoint</Application>
  <PresentationFormat>On-screen Show (4:3)</PresentationFormat>
  <Paragraphs>155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Professional organizations: why you should join </vt:lpstr>
      <vt:lpstr>About us…</vt:lpstr>
      <vt:lpstr>Why join?</vt:lpstr>
      <vt:lpstr>Networking</vt:lpstr>
      <vt:lpstr>Enhancing Your Network</vt:lpstr>
      <vt:lpstr>Take Charge of Your Career</vt:lpstr>
      <vt:lpstr>Broaden Your Knowledge</vt:lpstr>
      <vt:lpstr>Pharmacy Professional Associations</vt:lpstr>
      <vt:lpstr>National Organizations</vt:lpstr>
      <vt:lpstr>Pharmacy organizations for  Pharmacists,  Pharmacy students and interns</vt:lpstr>
      <vt:lpstr>PowerPoint Presentation</vt:lpstr>
      <vt:lpstr>New York State Council of Health-system Pharmacists</vt:lpstr>
      <vt:lpstr>PowerPoint Presentation</vt:lpstr>
      <vt:lpstr>Mission</vt:lpstr>
      <vt:lpstr>Goals</vt:lpstr>
      <vt:lpstr>Annual assembly</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organizations: why you should join</dc:title>
  <dc:creator>Elizabeth Palillo</dc:creator>
  <cp:lastModifiedBy>Shaun Flynn</cp:lastModifiedBy>
  <cp:revision>31</cp:revision>
  <dcterms:created xsi:type="dcterms:W3CDTF">2015-03-13T23:40:58Z</dcterms:created>
  <dcterms:modified xsi:type="dcterms:W3CDTF">2015-05-07T20:01:56Z</dcterms:modified>
</cp:coreProperties>
</file>